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0"/>
  </p:notesMasterIdLst>
  <p:sldIdLst>
    <p:sldId id="303" r:id="rId2"/>
    <p:sldId id="350" r:id="rId3"/>
    <p:sldId id="351" r:id="rId4"/>
    <p:sldId id="352" r:id="rId5"/>
    <p:sldId id="353" r:id="rId6"/>
    <p:sldId id="357" r:id="rId7"/>
    <p:sldId id="354" r:id="rId8"/>
    <p:sldId id="356" r:id="rId9"/>
    <p:sldId id="355" r:id="rId10"/>
    <p:sldId id="358" r:id="rId11"/>
    <p:sldId id="359" r:id="rId12"/>
    <p:sldId id="360" r:id="rId13"/>
    <p:sldId id="361" r:id="rId14"/>
    <p:sldId id="362" r:id="rId15"/>
    <p:sldId id="402" r:id="rId16"/>
    <p:sldId id="403" r:id="rId17"/>
    <p:sldId id="363" r:id="rId18"/>
    <p:sldId id="405" r:id="rId19"/>
    <p:sldId id="404" r:id="rId20"/>
    <p:sldId id="364" r:id="rId21"/>
    <p:sldId id="366" r:id="rId22"/>
    <p:sldId id="392" r:id="rId23"/>
    <p:sldId id="367" r:id="rId24"/>
    <p:sldId id="390" r:id="rId25"/>
    <p:sldId id="391" r:id="rId26"/>
    <p:sldId id="368" r:id="rId27"/>
    <p:sldId id="369" r:id="rId28"/>
    <p:sldId id="370" r:id="rId29"/>
    <p:sldId id="371" r:id="rId30"/>
    <p:sldId id="372" r:id="rId31"/>
    <p:sldId id="373" r:id="rId32"/>
    <p:sldId id="389" r:id="rId33"/>
    <p:sldId id="374" r:id="rId34"/>
    <p:sldId id="406" r:id="rId35"/>
    <p:sldId id="375" r:id="rId36"/>
    <p:sldId id="407" r:id="rId37"/>
    <p:sldId id="408" r:id="rId38"/>
    <p:sldId id="381" r:id="rId39"/>
    <p:sldId id="382" r:id="rId40"/>
    <p:sldId id="383" r:id="rId41"/>
    <p:sldId id="415" r:id="rId42"/>
    <p:sldId id="431" r:id="rId43"/>
    <p:sldId id="384" r:id="rId44"/>
    <p:sldId id="432" r:id="rId45"/>
    <p:sldId id="433" r:id="rId46"/>
    <p:sldId id="414" r:id="rId47"/>
    <p:sldId id="429" r:id="rId48"/>
    <p:sldId id="430" r:id="rId49"/>
    <p:sldId id="385" r:id="rId50"/>
    <p:sldId id="386" r:id="rId51"/>
    <p:sldId id="387" r:id="rId52"/>
    <p:sldId id="388" r:id="rId53"/>
    <p:sldId id="409" r:id="rId54"/>
    <p:sldId id="413" r:id="rId55"/>
    <p:sldId id="410" r:id="rId56"/>
    <p:sldId id="411" r:id="rId57"/>
    <p:sldId id="412" r:id="rId58"/>
    <p:sldId id="323" r:id="rId59"/>
    <p:sldId id="394" r:id="rId60"/>
    <p:sldId id="395" r:id="rId61"/>
    <p:sldId id="396" r:id="rId62"/>
    <p:sldId id="393" r:id="rId63"/>
    <p:sldId id="397" r:id="rId64"/>
    <p:sldId id="398" r:id="rId65"/>
    <p:sldId id="399" r:id="rId66"/>
    <p:sldId id="400" r:id="rId67"/>
    <p:sldId id="401" r:id="rId68"/>
    <p:sldId id="418" r:id="rId69"/>
    <p:sldId id="420" r:id="rId70"/>
    <p:sldId id="421" r:id="rId71"/>
    <p:sldId id="422" r:id="rId72"/>
    <p:sldId id="423" r:id="rId73"/>
    <p:sldId id="424" r:id="rId74"/>
    <p:sldId id="425" r:id="rId75"/>
    <p:sldId id="426" r:id="rId76"/>
    <p:sldId id="427" r:id="rId77"/>
    <p:sldId id="428" r:id="rId78"/>
    <p:sldId id="419"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46" autoAdjust="0"/>
  </p:normalViewPr>
  <p:slideViewPr>
    <p:cSldViewPr>
      <p:cViewPr varScale="1">
        <p:scale>
          <a:sx n="70" d="100"/>
          <a:sy n="70" d="100"/>
        </p:scale>
        <p:origin x="1386" y="72"/>
      </p:cViewPr>
      <p:guideLst>
        <p:guide orient="horz" pos="2160"/>
        <p:guide pos="2880"/>
      </p:guideLst>
    </p:cSldViewPr>
  </p:slideViewPr>
  <p:outlineViewPr>
    <p:cViewPr>
      <p:scale>
        <a:sx n="33" d="100"/>
        <a:sy n="33" d="100"/>
      </p:scale>
      <p:origin x="0" y="15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DCDF98-04A3-4FA1-8165-AC9A68647D5A}" type="datetimeFigureOut">
              <a:rPr lang="en-US" smtClean="0"/>
              <a:pPr/>
              <a:t>3/27/2019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B8B157-7CD0-4B3B-9669-778326D8A862}" type="slidenum">
              <a:rPr lang="en-US" smtClean="0"/>
              <a:pPr/>
              <a:t>‹#›</a:t>
            </a:fld>
            <a:endParaRPr lang="en-US"/>
          </a:p>
        </p:txBody>
      </p:sp>
    </p:spTree>
    <p:extLst>
      <p:ext uri="{BB962C8B-B14F-4D97-AF65-F5344CB8AC3E}">
        <p14:creationId xmlns:p14="http://schemas.microsoft.com/office/powerpoint/2010/main" val="327568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573371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147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235472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45327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3632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4975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26733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724812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9322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561331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4396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76453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98539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95352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911323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159070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5598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28811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87810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673811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52513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524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95373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793414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940860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853285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91846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0109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28405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421172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9319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34581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5813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23891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84535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5249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1657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smtClean="0"/>
          </a:p>
        </p:txBody>
      </p:sp>
    </p:spTree>
    <p:extLst>
      <p:ext uri="{BB962C8B-B14F-4D97-AF65-F5344CB8AC3E}">
        <p14:creationId xmlns:p14="http://schemas.microsoft.com/office/powerpoint/2010/main" val="3141989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C3173D3E-08EC-4E65-995F-34869A3E30B2}" type="datetimeFigureOut">
              <a:rPr lang="en-US" smtClean="0"/>
              <a:pPr/>
              <a:t>3/27/2019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36A3C13E-447A-4891-ABC5-4FB1EA8C457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3173D3E-08EC-4E65-995F-34869A3E30B2}" type="datetimeFigureOut">
              <a:rPr lang="en-US" smtClean="0"/>
              <a:pPr/>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A3C13E-447A-4891-ABC5-4FB1EA8C457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3173D3E-08EC-4E65-995F-34869A3E30B2}" type="datetimeFigureOut">
              <a:rPr lang="en-US" smtClean="0"/>
              <a:pPr/>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A3C13E-447A-4891-ABC5-4FB1EA8C457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3173D3E-08EC-4E65-995F-34869A3E30B2}" type="datetimeFigureOut">
              <a:rPr lang="en-US" smtClean="0"/>
              <a:pPr/>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A3C13E-447A-4891-ABC5-4FB1EA8C457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3173D3E-08EC-4E65-995F-34869A3E30B2}" type="datetimeFigureOut">
              <a:rPr lang="en-US" smtClean="0"/>
              <a:pPr/>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A3C13E-447A-4891-ABC5-4FB1EA8C457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3173D3E-08EC-4E65-995F-34869A3E30B2}" type="datetimeFigureOut">
              <a:rPr lang="en-US" smtClean="0"/>
              <a:pPr/>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A3C13E-447A-4891-ABC5-4FB1EA8C457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3173D3E-08EC-4E65-995F-34869A3E30B2}" type="datetimeFigureOut">
              <a:rPr lang="en-US" smtClean="0"/>
              <a:pPr/>
              <a:t>3/27/2019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A3C13E-447A-4891-ABC5-4FB1EA8C457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3173D3E-08EC-4E65-995F-34869A3E30B2}" type="datetimeFigureOut">
              <a:rPr lang="en-US" smtClean="0"/>
              <a:pPr/>
              <a:t>3/27/2019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A3C13E-447A-4891-ABC5-4FB1EA8C457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173D3E-08EC-4E65-995F-34869A3E30B2}" type="datetimeFigureOut">
              <a:rPr lang="en-US" smtClean="0"/>
              <a:pPr/>
              <a:t>3/27/2019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A3C13E-447A-4891-ABC5-4FB1EA8C457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3173D3E-08EC-4E65-995F-34869A3E30B2}" type="datetimeFigureOut">
              <a:rPr lang="en-US" smtClean="0"/>
              <a:pPr/>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A3C13E-447A-4891-ABC5-4FB1EA8C457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3173D3E-08EC-4E65-995F-34869A3E30B2}" type="datetimeFigureOut">
              <a:rPr lang="en-US" smtClean="0"/>
              <a:pPr/>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36A3C13E-447A-4891-ABC5-4FB1EA8C457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C3173D3E-08EC-4E65-995F-34869A3E30B2}" type="datetimeFigureOut">
              <a:rPr lang="en-US" smtClean="0"/>
              <a:pPr/>
              <a:t>3/27/2019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6A3C13E-447A-4891-ABC5-4FB1EA8C457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Computer_programmer" TargetMode="External"/><Relationship Id="rId2" Type="http://schemas.openxmlformats.org/officeDocument/2006/relationships/hyperlink" Target="https://en.wikipedia.org/wiki/Agile_software_development" TargetMode="External"/><Relationship Id="rId1" Type="http://schemas.openxmlformats.org/officeDocument/2006/relationships/slideLayout" Target="../slideLayouts/slideLayout2.xml"/><Relationship Id="rId6" Type="http://schemas.openxmlformats.org/officeDocument/2006/relationships/hyperlink" Target="https://en.wikipedia.org/wiki/Code_review" TargetMode="External"/><Relationship Id="rId5" Type="http://schemas.openxmlformats.org/officeDocument/2006/relationships/hyperlink" Target="https://en.wikipedia.org/wiki/Pair_programming#cite_note-1" TargetMode="External"/><Relationship Id="rId4" Type="http://schemas.openxmlformats.org/officeDocument/2006/relationships/hyperlink" Target="https://en.wikipedia.org/wiki/Source_code"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6"/>
          <p:cNvSpPr>
            <a:spLocks noGrp="1" noChangeArrowheads="1"/>
          </p:cNvSpPr>
          <p:nvPr>
            <p:ph type="ctrTitle"/>
          </p:nvPr>
        </p:nvSpPr>
        <p:spPr>
          <a:xfrm>
            <a:off x="2057400" y="685800"/>
            <a:ext cx="7008813" cy="1066800"/>
          </a:xfrm>
        </p:spPr>
        <p:txBody>
          <a:bodyPr>
            <a:normAutofit/>
          </a:bodyPr>
          <a:lstStyle/>
          <a:p>
            <a:pPr algn="ctr"/>
            <a:r>
              <a:rPr lang="en-US" sz="3600" smtClean="0"/>
              <a:t>Lecture 4-5</a:t>
            </a:r>
            <a:endParaRPr lang="en-US" sz="3600" dirty="0"/>
          </a:p>
        </p:txBody>
      </p:sp>
      <p:sp>
        <p:nvSpPr>
          <p:cNvPr id="4103" name="Rectangle 7"/>
          <p:cNvSpPr>
            <a:spLocks noGrp="1" noChangeArrowheads="1"/>
          </p:cNvSpPr>
          <p:nvPr>
            <p:ph type="subTitle" idx="1"/>
          </p:nvPr>
        </p:nvSpPr>
        <p:spPr>
          <a:xfrm>
            <a:off x="2743200" y="2895600"/>
            <a:ext cx="5105400" cy="1524000"/>
          </a:xfrm>
        </p:spPr>
        <p:txBody>
          <a:bodyPr/>
          <a:lstStyle/>
          <a:p>
            <a:pPr>
              <a:lnSpc>
                <a:spcPct val="90000"/>
              </a:lnSpc>
            </a:pPr>
            <a:r>
              <a:rPr lang="en-US" sz="2800" b="1" dirty="0" smtClean="0"/>
              <a:t>MODELING THE SOFTWARE PROCESS</a:t>
            </a:r>
            <a:r>
              <a:rPr lang="en-US" sz="2800" b="1" dirty="0" smtClean="0">
                <a:solidFill>
                  <a:schemeClr val="tx1"/>
                </a:solidFill>
              </a:rPr>
              <a:t>  </a:t>
            </a:r>
            <a:endParaRPr lang="en-US" sz="2800" dirty="0">
              <a:solidFill>
                <a:schemeClr val="tx1"/>
              </a:solidFill>
            </a:endParaRPr>
          </a:p>
          <a:p>
            <a:pPr algn="ctr">
              <a:lnSpc>
                <a:spcPct val="90000"/>
              </a:lnSpc>
            </a:pPr>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fontScale="90000"/>
          </a:bodyPr>
          <a:lstStyle/>
          <a:p>
            <a:pPr eaLnBrk="1" hangingPunct="1"/>
            <a:r>
              <a:rPr lang="en-GB" dirty="0" smtClean="0"/>
              <a:t>Software Development Process Models</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fontScale="92500" lnSpcReduction="20000"/>
          </a:bodyPr>
          <a:lstStyle/>
          <a:p>
            <a:pPr>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Waterfall model</a:t>
            </a:r>
          </a:p>
          <a:p>
            <a:pPr>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V model</a:t>
            </a:r>
          </a:p>
          <a:p>
            <a:pPr>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Prototyping model</a:t>
            </a:r>
          </a:p>
          <a:p>
            <a:pPr>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solidFill>
                  <a:srgbClr val="FFC000"/>
                </a:solidFill>
              </a:rPr>
              <a:t>Operational specification</a:t>
            </a:r>
          </a:p>
          <a:p>
            <a:pPr>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solidFill>
                  <a:srgbClr val="FFC000"/>
                </a:solidFill>
              </a:rPr>
              <a:t>Transformational model</a:t>
            </a:r>
          </a:p>
          <a:p>
            <a:pPr>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Phased development:  increments and iteration</a:t>
            </a:r>
          </a:p>
          <a:p>
            <a:pPr>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Spiral model</a:t>
            </a:r>
          </a:p>
          <a:p>
            <a:pPr>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Unified process</a:t>
            </a:r>
          </a:p>
          <a:p>
            <a:pPr>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Agile methods</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Waterfall Model</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lnSpcReduction="10000"/>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One of the first process development models proposed</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Works for well understood problems with minimal or no changes in the requirements </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Simple and easy to explain to customers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It presents </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a very high-level view of the development process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sequence of process activities </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Each major phase is marked by milestones and deliverables (artefacts)</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Waterfall Model (Contd.)</a:t>
            </a:r>
            <a:endParaRPr lang="en-US" sz="2800" dirty="0" smtClean="0"/>
          </a:p>
        </p:txBody>
      </p:sp>
      <p:pic>
        <p:nvPicPr>
          <p:cNvPr id="5" name="Picture 16"/>
          <p:cNvPicPr>
            <a:picLocks noChangeAspect="1" noChangeArrowheads="1"/>
          </p:cNvPicPr>
          <p:nvPr/>
        </p:nvPicPr>
        <p:blipFill>
          <a:blip r:embed="rId3" cstate="print"/>
          <a:srcRect/>
          <a:stretch>
            <a:fillRect/>
          </a:stretch>
        </p:blipFill>
        <p:spPr bwMode="auto">
          <a:xfrm>
            <a:off x="1676400" y="1981200"/>
            <a:ext cx="6781800" cy="4775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Waterfall Model (Contd.)</a:t>
            </a:r>
            <a:endParaRPr lang="en-US" sz="2800" dirty="0" smtClean="0"/>
          </a:p>
        </p:txBody>
      </p:sp>
      <p:pic>
        <p:nvPicPr>
          <p:cNvPr id="4" name="Picture 14"/>
          <p:cNvPicPr>
            <a:picLocks noChangeAspect="1" noChangeArrowheads="1"/>
          </p:cNvPicPr>
          <p:nvPr/>
        </p:nvPicPr>
        <p:blipFill>
          <a:blip r:embed="rId3" cstate="print"/>
          <a:srcRect/>
          <a:stretch>
            <a:fillRect/>
          </a:stretch>
        </p:blipFill>
        <p:spPr bwMode="auto">
          <a:xfrm>
            <a:off x="3505200" y="2846387"/>
            <a:ext cx="5334000" cy="3630613"/>
          </a:xfrm>
          <a:prstGeom prst="rect">
            <a:avLst/>
          </a:prstGeom>
          <a:noFill/>
          <a:ln w="9525">
            <a:noFill/>
            <a:miter lim="800000"/>
            <a:headEnd/>
            <a:tailEnd/>
          </a:ln>
        </p:spPr>
      </p:pic>
      <p:sp>
        <p:nvSpPr>
          <p:cNvPr id="6" name="Rectangle 3"/>
          <p:cNvSpPr txBox="1">
            <a:spLocks noChangeArrowheads="1"/>
          </p:cNvSpPr>
          <p:nvPr/>
        </p:nvSpPr>
        <p:spPr>
          <a:xfrm>
            <a:off x="457200" y="2438400"/>
            <a:ext cx="8229600" cy="3886200"/>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Uncontrolled Software Development Process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600" dirty="0" smtClean="0"/>
              <a:t>No Iterations in WF</a:t>
            </a: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Waterfall Model (Contd.)</a:t>
            </a:r>
            <a:endParaRPr lang="en-US" sz="2800" dirty="0" smtClean="0"/>
          </a:p>
        </p:txBody>
      </p:sp>
      <p:sp>
        <p:nvSpPr>
          <p:cNvPr id="6" name="Rectangle 3"/>
          <p:cNvSpPr txBox="1">
            <a:spLocks noChangeArrowheads="1"/>
          </p:cNvSpPr>
          <p:nvPr/>
        </p:nvSpPr>
        <p:spPr>
          <a:xfrm>
            <a:off x="457200" y="2438400"/>
            <a:ext cx="8229600" cy="3886200"/>
          </a:xfrm>
          <a:prstGeom prst="rect">
            <a:avLst/>
          </a:prstGeom>
        </p:spPr>
        <p:txBody>
          <a:bodyPr vert="horz">
            <a:normAutofit fontScale="92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Provides no guidance how to handle changes to products and activities during development (assumes requirements can be frozen)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Views software development as manufacturing process rather than as creative process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There is no iterative activities that lead to creating a final product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Long wait before a final product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Generates lots of documentation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800" dirty="0" smtClean="0"/>
              <a:t>Suitable for large projects</a:t>
            </a:r>
          </a:p>
          <a:p>
            <a:pPr marL="731520" lvl="1" indent="-274320">
              <a:spcBef>
                <a:spcPct val="20000"/>
              </a:spcBef>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12048" b="10843"/>
          <a:stretch/>
        </p:blipFill>
        <p:spPr>
          <a:xfrm>
            <a:off x="52387" y="704088"/>
            <a:ext cx="9091613" cy="5257800"/>
          </a:xfrm>
          <a:prstGeom prst="rect">
            <a:avLst/>
          </a:prstGeom>
        </p:spPr>
      </p:pic>
    </p:spTree>
    <p:extLst>
      <p:ext uri="{BB962C8B-B14F-4D97-AF65-F5344CB8AC3E}">
        <p14:creationId xmlns:p14="http://schemas.microsoft.com/office/powerpoint/2010/main" val="166665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2783" b="4420"/>
          <a:stretch/>
        </p:blipFill>
        <p:spPr>
          <a:xfrm>
            <a:off x="647700" y="150039"/>
            <a:ext cx="7848600" cy="6707961"/>
          </a:xfrm>
          <a:prstGeom prst="rect">
            <a:avLst/>
          </a:prstGeom>
        </p:spPr>
      </p:pic>
    </p:spTree>
    <p:extLst>
      <p:ext uri="{BB962C8B-B14F-4D97-AF65-F5344CB8AC3E}">
        <p14:creationId xmlns:p14="http://schemas.microsoft.com/office/powerpoint/2010/main" val="904904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fontScale="90000"/>
          </a:bodyPr>
          <a:lstStyle/>
          <a:p>
            <a:pPr eaLnBrk="1" hangingPunct="1"/>
            <a:r>
              <a:rPr lang="en-GB" dirty="0" smtClean="0"/>
              <a:t>Waterfall Model with Prototyping</a:t>
            </a:r>
            <a:endParaRPr lang="en-US" sz="2800" dirty="0" smtClean="0"/>
          </a:p>
        </p:txBody>
      </p:sp>
      <p:sp>
        <p:nvSpPr>
          <p:cNvPr id="6" name="Rectangle 3"/>
          <p:cNvSpPr txBox="1">
            <a:spLocks noChangeArrowheads="1"/>
          </p:cNvSpPr>
          <p:nvPr/>
        </p:nvSpPr>
        <p:spPr>
          <a:xfrm>
            <a:off x="457200" y="2438400"/>
            <a:ext cx="8229600" cy="3886200"/>
          </a:xfrm>
          <a:prstGeom prst="rect">
            <a:avLst/>
          </a:prstGeom>
        </p:spPr>
        <p:txBody>
          <a:bodyPr vert="horz">
            <a:normAutofit/>
          </a:bodyPr>
          <a:lstStyle/>
          <a:p>
            <a:pPr marL="274320" indent="-274320">
              <a:spcBef>
                <a:spcPct val="20000"/>
              </a:spcBef>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A prototype is a partially developed product</a:t>
            </a:r>
          </a:p>
          <a:p>
            <a:pPr marL="274320" indent="-274320">
              <a:spcBef>
                <a:spcPct val="20000"/>
              </a:spcBef>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Prototyping helps</a:t>
            </a:r>
          </a:p>
          <a:p>
            <a:pPr marL="640080" lvl="1" indent="-246888">
              <a:spcBef>
                <a:spcPct val="20000"/>
              </a:spcBef>
              <a:buClr>
                <a:schemeClr val="accent1"/>
              </a:buClr>
              <a:buSzPct val="8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t>developers assess alternative design strategies (design prototype)</a:t>
            </a:r>
          </a:p>
          <a:p>
            <a:pPr marL="640080" lvl="1" indent="-246888">
              <a:spcBef>
                <a:spcPct val="20000"/>
              </a:spcBef>
              <a:buClr>
                <a:schemeClr val="accent1"/>
              </a:buClr>
              <a:buSzPct val="8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smtClean="0"/>
              <a:t>users understand what the system will be like (user interface prototype)</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sz="2800" dirty="0" smtClean="0"/>
          </a:p>
          <a:p>
            <a:pPr marL="731520" lvl="1" indent="-274320">
              <a:spcBef>
                <a:spcPct val="20000"/>
              </a:spcBef>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kumimoji="0" lang="en-GB" sz="2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457200"/>
            <a:ext cx="7941695" cy="6132195"/>
          </a:xfrm>
          <a:prstGeom prst="rect">
            <a:avLst/>
          </a:prstGeom>
        </p:spPr>
      </p:pic>
    </p:spTree>
    <p:extLst>
      <p:ext uri="{BB962C8B-B14F-4D97-AF65-F5344CB8AC3E}">
        <p14:creationId xmlns:p14="http://schemas.microsoft.com/office/powerpoint/2010/main" val="37428615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4457"/>
          <a:stretch/>
        </p:blipFill>
        <p:spPr>
          <a:xfrm>
            <a:off x="143135" y="704088"/>
            <a:ext cx="9000865" cy="5943600"/>
          </a:xfrm>
          <a:prstGeom prst="rect">
            <a:avLst/>
          </a:prstGeom>
        </p:spPr>
      </p:pic>
    </p:spTree>
    <p:extLst>
      <p:ext uri="{BB962C8B-B14F-4D97-AF65-F5344CB8AC3E}">
        <p14:creationId xmlns:p14="http://schemas.microsoft.com/office/powerpoint/2010/main" val="2245283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fontScale="90000"/>
          </a:bodyPr>
          <a:lstStyle/>
          <a:p>
            <a:pPr eaLnBrk="1" hangingPunct="1"/>
            <a:r>
              <a:rPr lang="en-GB" dirty="0" smtClean="0"/>
              <a:t>What Do We Mean by a Process? </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lnSpcReduction="10000"/>
          </a:bodyPr>
          <a:lstStyle/>
          <a:p>
            <a:pPr eaLnBrk="1" hangingPunct="1"/>
            <a:r>
              <a:rPr lang="en-GB" dirty="0" smtClean="0"/>
              <a:t>Is </a:t>
            </a:r>
            <a:r>
              <a:rPr lang="en-GB" smtClean="0"/>
              <a:t>a series </a:t>
            </a:r>
            <a:r>
              <a:rPr lang="en-GB" dirty="0" smtClean="0"/>
              <a:t>of steps involving activities, constraints, and resources to produce an intended output</a:t>
            </a:r>
          </a:p>
          <a:p>
            <a:pPr lvl="1"/>
            <a:r>
              <a:rPr lang="en-GB" dirty="0" smtClean="0"/>
              <a:t>Prepare for exams</a:t>
            </a:r>
          </a:p>
          <a:p>
            <a:pPr lvl="1"/>
            <a:r>
              <a:rPr lang="en-GB" dirty="0" smtClean="0"/>
              <a:t>Conduct a software competition</a:t>
            </a:r>
          </a:p>
          <a:p>
            <a:pPr lvl="1"/>
            <a:r>
              <a:rPr lang="en-GB" dirty="0" smtClean="0"/>
              <a:t>Organize a trip</a:t>
            </a:r>
          </a:p>
          <a:p>
            <a:pPr lvl="1"/>
            <a:r>
              <a:rPr lang="en-GB" dirty="0" smtClean="0"/>
              <a:t>Write a term project report </a:t>
            </a:r>
          </a:p>
          <a:p>
            <a:pPr eaLnBrk="1" hangingPunct="1"/>
            <a:r>
              <a:rPr lang="en-GB" dirty="0" smtClean="0"/>
              <a:t>Involves a set of tools and techniques</a:t>
            </a:r>
          </a:p>
          <a:p>
            <a:pPr lvl="1"/>
            <a:r>
              <a:rPr lang="en-GB" dirty="0" smtClean="0"/>
              <a:t>Block diagrams</a:t>
            </a:r>
          </a:p>
          <a:p>
            <a:pPr lvl="1"/>
            <a:r>
              <a:rPr lang="en-GB" dirty="0" smtClean="0"/>
              <a:t>Notations</a:t>
            </a:r>
          </a:p>
          <a:p>
            <a:pPr eaLnBrk="1" hangingPunct="1"/>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20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fade">
                                      <p:cBhvr>
                                        <p:cTn id="12" dur="2000"/>
                                        <p:tgtEl>
                                          <p:spTgt spid="2253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animEffect transition="in" filter="fade">
                                      <p:cBhvr>
                                        <p:cTn id="15" dur="2000"/>
                                        <p:tgtEl>
                                          <p:spTgt spid="2253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531">
                                            <p:txEl>
                                              <p:pRg st="3" end="3"/>
                                            </p:txEl>
                                          </p:spTgt>
                                        </p:tgtEl>
                                        <p:attrNameLst>
                                          <p:attrName>style.visibility</p:attrName>
                                        </p:attrNameLst>
                                      </p:cBhvr>
                                      <p:to>
                                        <p:strVal val="visible"/>
                                      </p:to>
                                    </p:set>
                                    <p:animEffect transition="in" filter="fade">
                                      <p:cBhvr>
                                        <p:cTn id="18" dur="2000"/>
                                        <p:tgtEl>
                                          <p:spTgt spid="2253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531">
                                            <p:txEl>
                                              <p:pRg st="4" end="4"/>
                                            </p:txEl>
                                          </p:spTgt>
                                        </p:tgtEl>
                                        <p:attrNameLst>
                                          <p:attrName>style.visibility</p:attrName>
                                        </p:attrNameLst>
                                      </p:cBhvr>
                                      <p:to>
                                        <p:strVal val="visible"/>
                                      </p:to>
                                    </p:set>
                                    <p:animEffect transition="in" filter="fade">
                                      <p:cBhvr>
                                        <p:cTn id="21" dur="2000"/>
                                        <p:tgtEl>
                                          <p:spTgt spid="2253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531">
                                            <p:txEl>
                                              <p:pRg st="5" end="5"/>
                                            </p:txEl>
                                          </p:spTgt>
                                        </p:tgtEl>
                                        <p:attrNameLst>
                                          <p:attrName>style.visibility</p:attrName>
                                        </p:attrNameLst>
                                      </p:cBhvr>
                                      <p:to>
                                        <p:strVal val="visible"/>
                                      </p:to>
                                    </p:set>
                                    <p:animEffect transition="in" filter="fade">
                                      <p:cBhvr>
                                        <p:cTn id="26" dur="2000"/>
                                        <p:tgtEl>
                                          <p:spTgt spid="22531">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531">
                                            <p:txEl>
                                              <p:pRg st="6" end="6"/>
                                            </p:txEl>
                                          </p:spTgt>
                                        </p:tgtEl>
                                        <p:attrNameLst>
                                          <p:attrName>style.visibility</p:attrName>
                                        </p:attrNameLst>
                                      </p:cBhvr>
                                      <p:to>
                                        <p:strVal val="visible"/>
                                      </p:to>
                                    </p:set>
                                    <p:animEffect transition="in" filter="fade">
                                      <p:cBhvr>
                                        <p:cTn id="29" dur="2000"/>
                                        <p:tgtEl>
                                          <p:spTgt spid="22531">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531">
                                            <p:txEl>
                                              <p:pRg st="7" end="7"/>
                                            </p:txEl>
                                          </p:spTgt>
                                        </p:tgtEl>
                                        <p:attrNameLst>
                                          <p:attrName>style.visibility</p:attrName>
                                        </p:attrNameLst>
                                      </p:cBhvr>
                                      <p:to>
                                        <p:strVal val="visible"/>
                                      </p:to>
                                    </p:set>
                                    <p:animEffect transition="in" filter="fade">
                                      <p:cBhvr>
                                        <p:cTn id="32" dur="2000"/>
                                        <p:tgtEl>
                                          <p:spTgt spid="225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fontScale="90000"/>
          </a:bodyPr>
          <a:lstStyle/>
          <a:p>
            <a:pPr eaLnBrk="1" hangingPunct="1"/>
            <a:r>
              <a:rPr lang="en-GB" dirty="0" smtClean="0"/>
              <a:t>Waterfall Model with Prototyping</a:t>
            </a:r>
            <a:endParaRPr lang="en-US" sz="2800" dirty="0" smtClean="0"/>
          </a:p>
        </p:txBody>
      </p:sp>
      <p:pic>
        <p:nvPicPr>
          <p:cNvPr id="4" name="Picture 15"/>
          <p:cNvPicPr>
            <a:picLocks noChangeAspect="1" noChangeArrowheads="1"/>
          </p:cNvPicPr>
          <p:nvPr/>
        </p:nvPicPr>
        <p:blipFill>
          <a:blip r:embed="rId3" cstate="print"/>
          <a:srcRect/>
          <a:stretch>
            <a:fillRect/>
          </a:stretch>
        </p:blipFill>
        <p:spPr bwMode="auto">
          <a:xfrm>
            <a:off x="2286000" y="2133600"/>
            <a:ext cx="6172200" cy="43703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V Model</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A variant of the waterfall model</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Uses unit testing to verify procedural design</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Uses integration testing to verify architectural (system) design</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Uses acceptance testing to validate the requirements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If problems are found during verification and validation, the left side of the V can be re-executed before testing on the right side is re-enacted</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0848" y="1676400"/>
            <a:ext cx="7962900" cy="3483769"/>
          </a:xfrm>
          <a:prstGeom prst="rect">
            <a:avLst/>
          </a:prstGeom>
        </p:spPr>
      </p:pic>
    </p:spTree>
    <p:extLst>
      <p:ext uri="{BB962C8B-B14F-4D97-AF65-F5344CB8AC3E}">
        <p14:creationId xmlns:p14="http://schemas.microsoft.com/office/powerpoint/2010/main" val="2472691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V Model (Contd.)</a:t>
            </a:r>
            <a:endParaRPr lang="en-US" sz="2800" dirty="0" smtClean="0"/>
          </a:p>
        </p:txBody>
      </p:sp>
      <p:pic>
        <p:nvPicPr>
          <p:cNvPr id="5" name="Picture 11"/>
          <p:cNvPicPr>
            <a:picLocks noChangeAspect="1" noChangeArrowheads="1"/>
          </p:cNvPicPr>
          <p:nvPr/>
        </p:nvPicPr>
        <p:blipFill>
          <a:blip r:embed="rId3" cstate="print"/>
          <a:srcRect/>
          <a:stretch>
            <a:fillRect/>
          </a:stretch>
        </p:blipFill>
        <p:spPr bwMode="auto">
          <a:xfrm>
            <a:off x="1628775" y="2036762"/>
            <a:ext cx="7210425" cy="46688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V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14400"/>
            <a:ext cx="6686550"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9438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The main difference between waterfall model and V model is that in waterfall model, the testing activities are carried out after the development activities are over. On the other hand in V model, testing activities start with the first stage itself. In other words, waterfall model is a continuous process, while the V model is a simultaneous process. As compared to a software made using waterfall model, the number of defects in the software made using V model are less. This is due to the fact, that there are testing activities, which are carried out simultaneously in V model. Therefore, waterfall model is used, when the requirements of the user are fixed. If the requirements of the user are uncertain and keep changing, then V model is the better alternative.</a:t>
            </a:r>
          </a:p>
        </p:txBody>
      </p:sp>
    </p:spTree>
    <p:extLst>
      <p:ext uri="{BB962C8B-B14F-4D97-AF65-F5344CB8AC3E}">
        <p14:creationId xmlns:p14="http://schemas.microsoft.com/office/powerpoint/2010/main" val="2369396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Prototyping Model</a:t>
            </a:r>
            <a:endParaRPr lang="en-US" sz="2800" dirty="0" smtClean="0"/>
          </a:p>
        </p:txBody>
      </p:sp>
      <p:sp>
        <p:nvSpPr>
          <p:cNvPr id="22531" name="Rectangle 3"/>
          <p:cNvSpPr>
            <a:spLocks noGrp="1" noChangeArrowheads="1"/>
          </p:cNvSpPr>
          <p:nvPr>
            <p:ph type="body" idx="1"/>
          </p:nvPr>
        </p:nvSpPr>
        <p:spPr>
          <a:xfrm>
            <a:off x="457200" y="2438400"/>
            <a:ext cx="8229600" cy="15240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Allows repeated investigation of the requirements or design</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Reduces risk and uncertainty in the development</a:t>
            </a:r>
          </a:p>
        </p:txBody>
      </p:sp>
      <p:pic>
        <p:nvPicPr>
          <p:cNvPr id="4" name="Picture 13"/>
          <p:cNvPicPr>
            <a:picLocks noChangeAspect="1" noChangeArrowheads="1"/>
          </p:cNvPicPr>
          <p:nvPr/>
        </p:nvPicPr>
        <p:blipFill>
          <a:blip r:embed="rId3" cstate="print"/>
          <a:srcRect/>
          <a:stretch>
            <a:fillRect/>
          </a:stretch>
        </p:blipFill>
        <p:spPr bwMode="auto">
          <a:xfrm>
            <a:off x="2819400" y="3808412"/>
            <a:ext cx="6096000" cy="2973388"/>
          </a:xfrm>
          <a:prstGeom prst="rect">
            <a:avLst/>
          </a:prstGeom>
          <a:noFill/>
          <a:ln w="9525">
            <a:noFill/>
            <a:miter lim="800000"/>
            <a:headEnd/>
            <a:tailEnd/>
          </a:ln>
        </p:spPr>
      </p:pic>
    </p:spTree>
    <p:extLst>
      <p:ext uri="{BB962C8B-B14F-4D97-AF65-F5344CB8AC3E}">
        <p14:creationId xmlns:p14="http://schemas.microsoft.com/office/powerpoint/2010/main" val="367699228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Prototyping Model (Contd.)</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Types: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Evolutionary </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Throwaway</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Features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User involvement?</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Smaller projects?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smtClean="0"/>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smtClean="0"/>
          </a:p>
        </p:txBody>
      </p:sp>
    </p:spTree>
    <p:extLst>
      <p:ext uri="{BB962C8B-B14F-4D97-AF65-F5344CB8AC3E}">
        <p14:creationId xmlns:p14="http://schemas.microsoft.com/office/powerpoint/2010/main" val="1361422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Phased Development</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fontScale="92500" lnSpcReduction="20000"/>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Cycle time</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Time between when requirements document was written and when the system was delivered</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Shorter cycle time</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Decomposed system</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System delivered in pieces</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enables customers to have some functionality while the rest is being developed</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Two systems functioning in parallel</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the production system (release </a:t>
            </a:r>
            <a:r>
              <a:rPr lang="en-GB" i="1" dirty="0" smtClean="0"/>
              <a:t>n</a:t>
            </a:r>
            <a:r>
              <a:rPr lang="en-GB" dirty="0" smtClean="0"/>
              <a:t>): currently being used</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the development system (release </a:t>
            </a:r>
            <a:r>
              <a:rPr lang="en-GB" i="1" dirty="0" smtClean="0"/>
              <a:t>n+1</a:t>
            </a:r>
            <a:r>
              <a:rPr lang="en-GB" dirty="0" smtClean="0"/>
              <a:t>): the next version</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smtClean="0"/>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smtClean="0"/>
          </a:p>
        </p:txBody>
      </p:sp>
    </p:spTree>
    <p:extLst>
      <p:ext uri="{BB962C8B-B14F-4D97-AF65-F5344CB8AC3E}">
        <p14:creationId xmlns:p14="http://schemas.microsoft.com/office/powerpoint/2010/main" val="9488129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Phased Development (Contd.)</a:t>
            </a:r>
            <a:endParaRPr lang="en-US" sz="2800" dirty="0" smtClean="0"/>
          </a:p>
        </p:txBody>
      </p:sp>
      <p:pic>
        <p:nvPicPr>
          <p:cNvPr id="5" name="Picture 14"/>
          <p:cNvPicPr>
            <a:picLocks noChangeAspect="1" noChangeArrowheads="1"/>
          </p:cNvPicPr>
          <p:nvPr/>
        </p:nvPicPr>
        <p:blipFill>
          <a:blip r:embed="rId3" cstate="print"/>
          <a:srcRect/>
          <a:stretch>
            <a:fillRect/>
          </a:stretch>
        </p:blipFill>
        <p:spPr bwMode="auto">
          <a:xfrm>
            <a:off x="1466850" y="2101850"/>
            <a:ext cx="7372350" cy="4603750"/>
          </a:xfrm>
          <a:prstGeom prst="rect">
            <a:avLst/>
          </a:prstGeom>
          <a:noFill/>
          <a:ln w="9525">
            <a:noFill/>
            <a:miter lim="800000"/>
            <a:headEnd/>
            <a:tailEnd/>
          </a:ln>
        </p:spPr>
      </p:pic>
    </p:spTree>
    <p:extLst>
      <p:ext uri="{BB962C8B-B14F-4D97-AF65-F5344CB8AC3E}">
        <p14:creationId xmlns:p14="http://schemas.microsoft.com/office/powerpoint/2010/main" val="382553420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How is a Process Useful? </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Impose consistency and structure on a set of activities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Guide us to understand, control, examine, and improve the activities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Enable us to capture our experiences and pass them along</a:t>
            </a:r>
          </a:p>
          <a:p>
            <a:pPr eaLnBrk="1" hangingPunct="1"/>
            <a:endParaRPr lang="en-US" dirty="0"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Phased Development (Contd.)</a:t>
            </a:r>
            <a:endParaRPr lang="en-US" sz="2800" dirty="0" smtClean="0"/>
          </a:p>
        </p:txBody>
      </p:sp>
      <p:sp>
        <p:nvSpPr>
          <p:cNvPr id="22531" name="Rectangle 3"/>
          <p:cNvSpPr>
            <a:spLocks noGrp="1" noChangeArrowheads="1"/>
          </p:cNvSpPr>
          <p:nvPr>
            <p:ph type="body" idx="1"/>
          </p:nvPr>
        </p:nvSpPr>
        <p:spPr>
          <a:xfrm>
            <a:off x="457200" y="2438400"/>
            <a:ext cx="3581400" cy="3962400"/>
          </a:xfrm>
        </p:spPr>
        <p:txBody>
          <a:bodyPr>
            <a:normAutofit fontScale="85000" lnSpcReduction="20000"/>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b="1" dirty="0" smtClean="0"/>
              <a:t>Incremental development:</a:t>
            </a:r>
            <a:r>
              <a:rPr lang="en-GB" sz="2800" dirty="0" smtClean="0"/>
              <a:t> starts with small functional subsystem and adds functionality with each new release</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b="1" dirty="0" smtClean="0"/>
              <a:t>Iterative development</a:t>
            </a:r>
            <a:r>
              <a:rPr lang="en-GB" sz="2800" dirty="0" smtClean="0"/>
              <a:t>: starts with full system, then changes functionality of each subsystem with each new release</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smtClean="0"/>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smtClean="0"/>
          </a:p>
        </p:txBody>
      </p:sp>
      <p:pic>
        <p:nvPicPr>
          <p:cNvPr id="4" name="Picture 14"/>
          <p:cNvPicPr>
            <a:picLocks noChangeAspect="1" noChangeArrowheads="1"/>
          </p:cNvPicPr>
          <p:nvPr/>
        </p:nvPicPr>
        <p:blipFill>
          <a:blip r:embed="rId3" cstate="print"/>
          <a:srcRect/>
          <a:stretch>
            <a:fillRect/>
          </a:stretch>
        </p:blipFill>
        <p:spPr bwMode="auto">
          <a:xfrm>
            <a:off x="4038600" y="4038600"/>
            <a:ext cx="4983263" cy="2667000"/>
          </a:xfrm>
          <a:prstGeom prst="rect">
            <a:avLst/>
          </a:prstGeom>
          <a:noFill/>
          <a:ln w="9525">
            <a:noFill/>
            <a:miter lim="800000"/>
            <a:headEnd/>
            <a:tailEnd/>
          </a:ln>
        </p:spPr>
      </p:pic>
    </p:spTree>
    <p:extLst>
      <p:ext uri="{BB962C8B-B14F-4D97-AF65-F5344CB8AC3E}">
        <p14:creationId xmlns:p14="http://schemas.microsoft.com/office/powerpoint/2010/main" val="31648383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Phased Development (Contd.)</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Training on early release</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Responsive developers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Markets  for early functionality</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Quick and Global fixing on unanticipated problems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Ability to work on different areas of expertise with different releases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smtClean="0"/>
          </a:p>
        </p:txBody>
      </p:sp>
    </p:spTree>
    <p:extLst>
      <p:ext uri="{BB962C8B-B14F-4D97-AF65-F5344CB8AC3E}">
        <p14:creationId xmlns:p14="http://schemas.microsoft.com/office/powerpoint/2010/main" val="377268469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Lecture 5</a:t>
            </a:r>
            <a:endParaRPr lang="en-US"/>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4124684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Spiral Model</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fontScale="92500"/>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Suggested by Boehm (1988)</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Combines development activities with risk management to minimize and control risks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The model is presented as a spiral in which each iteration is represented by a circuit around four major activities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Plan</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Determine goals, alternatives and constraints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Evaluate alternatives and risks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Develop and test</a:t>
            </a:r>
          </a:p>
        </p:txBody>
      </p:sp>
    </p:spTree>
    <p:extLst>
      <p:ext uri="{BB962C8B-B14F-4D97-AF65-F5344CB8AC3E}">
        <p14:creationId xmlns:p14="http://schemas.microsoft.com/office/powerpoint/2010/main" val="90653139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860943"/>
            <a:ext cx="8898453" cy="3414638"/>
          </a:xfrm>
          <a:prstGeom prst="rect">
            <a:avLst/>
          </a:prstGeom>
        </p:spPr>
      </p:pic>
    </p:spTree>
    <p:extLst>
      <p:ext uri="{BB962C8B-B14F-4D97-AF65-F5344CB8AC3E}">
        <p14:creationId xmlns:p14="http://schemas.microsoft.com/office/powerpoint/2010/main" val="13338928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Spiral Model (Contd.)</a:t>
            </a:r>
            <a:endParaRPr lang="en-US" sz="2800" dirty="0" smtClean="0"/>
          </a:p>
        </p:txBody>
      </p:sp>
      <p:pic>
        <p:nvPicPr>
          <p:cNvPr id="5" name="Picture 5"/>
          <p:cNvPicPr>
            <a:picLocks noChangeAspect="1" noChangeArrowheads="1"/>
          </p:cNvPicPr>
          <p:nvPr/>
        </p:nvPicPr>
        <p:blipFill>
          <a:blip r:embed="rId3" cstate="print"/>
          <a:srcRect/>
          <a:stretch>
            <a:fillRect/>
          </a:stretch>
        </p:blipFill>
        <p:spPr bwMode="auto">
          <a:xfrm>
            <a:off x="2590800" y="2133600"/>
            <a:ext cx="5943600" cy="4511675"/>
          </a:xfrm>
          <a:prstGeom prst="rect">
            <a:avLst/>
          </a:prstGeom>
          <a:noFill/>
          <a:ln w="9525">
            <a:noFill/>
            <a:miter lim="800000"/>
            <a:headEnd/>
            <a:tailEnd/>
          </a:ln>
        </p:spPr>
      </p:pic>
    </p:spTree>
    <p:extLst>
      <p:ext uri="{BB962C8B-B14F-4D97-AF65-F5344CB8AC3E}">
        <p14:creationId xmlns:p14="http://schemas.microsoft.com/office/powerpoint/2010/main" val="354694532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2362200"/>
            <a:ext cx="8594461" cy="2155219"/>
          </a:xfrm>
          <a:prstGeom prst="rect">
            <a:avLst/>
          </a:prstGeom>
        </p:spPr>
      </p:pic>
    </p:spTree>
    <p:extLst>
      <p:ext uri="{BB962C8B-B14F-4D97-AF65-F5344CB8AC3E}">
        <p14:creationId xmlns:p14="http://schemas.microsoft.com/office/powerpoint/2010/main" val="947464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2286000"/>
            <a:ext cx="8759726" cy="3657600"/>
          </a:xfrm>
          <a:prstGeom prst="rect">
            <a:avLst/>
          </a:prstGeom>
        </p:spPr>
      </p:pic>
    </p:spTree>
    <p:extLst>
      <p:ext uri="{BB962C8B-B14F-4D97-AF65-F5344CB8AC3E}">
        <p14:creationId xmlns:p14="http://schemas.microsoft.com/office/powerpoint/2010/main" val="1119339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Agile Methods</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fontScale="92500"/>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Emphasis on flexibility in producing software quickly and capably in rapidly changing environment</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Agile manifesto</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Concentrate on responding to change rather than on creating a plan and then following it (</a:t>
            </a:r>
            <a:r>
              <a:rPr lang="en-GB" i="1" dirty="0" err="1" smtClean="0"/>
              <a:t>chaordic</a:t>
            </a:r>
            <a:r>
              <a:rPr lang="en-GB" dirty="0" smtClean="0"/>
              <a:t>)</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Value individuals and interactions over process and tools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Prefer to invest time in producing working software rather than in producing comprehensive documentation</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Focus on customer collaboration rather than contract negotiation</a:t>
            </a:r>
          </a:p>
        </p:txBody>
      </p:sp>
    </p:spTree>
    <p:extLst>
      <p:ext uri="{BB962C8B-B14F-4D97-AF65-F5344CB8AC3E}">
        <p14:creationId xmlns:p14="http://schemas.microsoft.com/office/powerpoint/2010/main" val="202595774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Agile Methods</a:t>
            </a:r>
            <a:endParaRPr lang="en-US" sz="2800" dirty="0" smtClean="0"/>
          </a:p>
        </p:txBody>
      </p:sp>
      <p:pic>
        <p:nvPicPr>
          <p:cNvPr id="4098" name="Picture 2"/>
          <p:cNvPicPr>
            <a:picLocks noChangeAspect="1" noChangeArrowheads="1"/>
          </p:cNvPicPr>
          <p:nvPr/>
        </p:nvPicPr>
        <p:blipFill>
          <a:blip r:embed="rId3" cstate="print"/>
          <a:srcRect/>
          <a:stretch>
            <a:fillRect/>
          </a:stretch>
        </p:blipFill>
        <p:spPr bwMode="auto">
          <a:xfrm>
            <a:off x="304800" y="2362200"/>
            <a:ext cx="4248150" cy="30289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4724400" y="1352550"/>
            <a:ext cx="4267200" cy="5353050"/>
          </a:xfrm>
          <a:prstGeom prst="rect">
            <a:avLst/>
          </a:prstGeom>
          <a:noFill/>
          <a:ln w="9525">
            <a:noFill/>
            <a:miter lim="800000"/>
            <a:headEnd/>
            <a:tailEnd/>
          </a:ln>
        </p:spPr>
      </p:pic>
    </p:spTree>
    <p:extLst>
      <p:ext uri="{BB962C8B-B14F-4D97-AF65-F5344CB8AC3E}">
        <p14:creationId xmlns:p14="http://schemas.microsoft.com/office/powerpoint/2010/main" val="409730052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Characteristics of a Process</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fontScale="85000" lnSpcReduction="10000"/>
          </a:bodyPr>
          <a:lstStyle/>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Prescribes all major process activities</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Uses resources, subject to set of constraints (such as schedule)</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Produces intermediate and final products</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May be composed of sub-processes with hierarchy or links</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Each process activity has entry and exit criteria</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Activities are organized in sequence, so timing is clear</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Each process guiding principles, including goals of each activity</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Constraints may apply to an activity, resource or product</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Agile Methods (Contd.)</a:t>
            </a:r>
            <a:endParaRPr lang="en-US" sz="2800" dirty="0" smtClean="0"/>
          </a:p>
        </p:txBody>
      </p:sp>
      <p:pic>
        <p:nvPicPr>
          <p:cNvPr id="5122" name="Picture 2"/>
          <p:cNvPicPr>
            <a:picLocks noChangeAspect="1" noChangeArrowheads="1"/>
          </p:cNvPicPr>
          <p:nvPr/>
        </p:nvPicPr>
        <p:blipFill>
          <a:blip r:embed="rId3" cstate="print"/>
          <a:srcRect/>
          <a:stretch>
            <a:fillRect/>
          </a:stretch>
        </p:blipFill>
        <p:spPr bwMode="auto">
          <a:xfrm>
            <a:off x="1571625" y="2438400"/>
            <a:ext cx="6000750" cy="2362200"/>
          </a:xfrm>
          <a:prstGeom prst="rect">
            <a:avLst/>
          </a:prstGeom>
          <a:noFill/>
          <a:ln w="9525">
            <a:noFill/>
            <a:miter lim="800000"/>
            <a:headEnd/>
            <a:tailEnd/>
          </a:ln>
        </p:spPr>
      </p:pic>
    </p:spTree>
    <p:extLst>
      <p:ext uri="{BB962C8B-B14F-4D97-AF65-F5344CB8AC3E}">
        <p14:creationId xmlns:p14="http://schemas.microsoft.com/office/powerpoint/2010/main" val="133468862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2895600"/>
            <a:ext cx="8439880" cy="838200"/>
          </a:xfrm>
          <a:prstGeom prst="rect">
            <a:avLst/>
          </a:prstGeom>
        </p:spPr>
      </p:pic>
    </p:spTree>
    <p:extLst>
      <p:ext uri="{BB962C8B-B14F-4D97-AF65-F5344CB8AC3E}">
        <p14:creationId xmlns:p14="http://schemas.microsoft.com/office/powerpoint/2010/main" val="7407570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219200"/>
            <a:ext cx="8134483" cy="4880690"/>
          </a:xfrm>
          <a:prstGeom prst="rect">
            <a:avLst/>
          </a:prstGeom>
        </p:spPr>
      </p:pic>
    </p:spTree>
    <p:extLst>
      <p:ext uri="{BB962C8B-B14F-4D97-AF65-F5344CB8AC3E}">
        <p14:creationId xmlns:p14="http://schemas.microsoft.com/office/powerpoint/2010/main" val="9896220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Agile Methods (Contd.)</a:t>
            </a:r>
            <a:endParaRPr lang="en-US" sz="2800" dirty="0" smtClean="0"/>
          </a:p>
        </p:txBody>
      </p:sp>
      <p:pic>
        <p:nvPicPr>
          <p:cNvPr id="6146" name="Picture 2"/>
          <p:cNvPicPr>
            <a:picLocks noChangeAspect="1" noChangeArrowheads="1"/>
          </p:cNvPicPr>
          <p:nvPr/>
        </p:nvPicPr>
        <p:blipFill>
          <a:blip r:embed="rId3" cstate="print"/>
          <a:srcRect/>
          <a:stretch>
            <a:fillRect/>
          </a:stretch>
        </p:blipFill>
        <p:spPr bwMode="auto">
          <a:xfrm>
            <a:off x="371475" y="3124200"/>
            <a:ext cx="5953125" cy="3238500"/>
          </a:xfrm>
          <a:prstGeom prst="rect">
            <a:avLst/>
          </a:prstGeom>
          <a:noFill/>
          <a:ln w="9525">
            <a:noFill/>
            <a:miter lim="800000"/>
            <a:headEnd/>
            <a:tailEnd/>
          </a:ln>
        </p:spPr>
      </p:pic>
      <p:sp>
        <p:nvSpPr>
          <p:cNvPr id="5" name="Rectangle 3"/>
          <p:cNvSpPr txBox="1">
            <a:spLocks noChangeArrowheads="1"/>
          </p:cNvSpPr>
          <p:nvPr/>
        </p:nvSpPr>
        <p:spPr>
          <a:xfrm>
            <a:off x="457200" y="2438400"/>
            <a:ext cx="8229600" cy="609600"/>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sz="2600" b="0" i="0" u="none" strike="noStrike" kern="1200" cap="none" spc="0" normalizeH="0" baseline="0" noProof="0" dirty="0" smtClean="0">
                <a:ln>
                  <a:noFill/>
                </a:ln>
                <a:solidFill>
                  <a:schemeClr val="tx1"/>
                </a:solidFill>
                <a:effectLst/>
                <a:uLnTx/>
                <a:uFillTx/>
                <a:latin typeface="+mn-lt"/>
                <a:ea typeface="+mn-ea"/>
                <a:cs typeface="+mn-cs"/>
              </a:rPr>
              <a:t>Extreme Programming (XP)</a:t>
            </a:r>
          </a:p>
        </p:txBody>
      </p:sp>
      <p:grpSp>
        <p:nvGrpSpPr>
          <p:cNvPr id="8" name="Group 7"/>
          <p:cNvGrpSpPr/>
          <p:nvPr/>
        </p:nvGrpSpPr>
        <p:grpSpPr>
          <a:xfrm>
            <a:off x="228600" y="609600"/>
            <a:ext cx="8229600" cy="6115050"/>
            <a:chOff x="228600" y="609600"/>
            <a:chExt cx="8229600" cy="6115050"/>
          </a:xfrm>
        </p:grpSpPr>
        <p:pic>
          <p:nvPicPr>
            <p:cNvPr id="6147" name="Picture 3"/>
            <p:cNvPicPr>
              <a:picLocks noChangeAspect="1" noChangeArrowheads="1"/>
            </p:cNvPicPr>
            <p:nvPr/>
          </p:nvPicPr>
          <p:blipFill>
            <a:blip r:embed="rId4" cstate="print"/>
            <a:srcRect/>
            <a:stretch>
              <a:fillRect/>
            </a:stretch>
          </p:blipFill>
          <p:spPr bwMode="auto">
            <a:xfrm>
              <a:off x="228600" y="609600"/>
              <a:ext cx="6257925" cy="6115050"/>
            </a:xfrm>
            <a:prstGeom prst="rect">
              <a:avLst/>
            </a:prstGeom>
            <a:noFill/>
            <a:ln w="9525">
              <a:noFill/>
              <a:miter lim="800000"/>
              <a:headEnd/>
              <a:tailEnd/>
            </a:ln>
          </p:spPr>
        </p:pic>
        <p:sp>
          <p:nvSpPr>
            <p:cNvPr id="7" name="TextBox 6"/>
            <p:cNvSpPr txBox="1"/>
            <p:nvPr/>
          </p:nvSpPr>
          <p:spPr>
            <a:xfrm>
              <a:off x="6781800" y="2819400"/>
              <a:ext cx="1676400" cy="923330"/>
            </a:xfrm>
            <a:prstGeom prst="rect">
              <a:avLst/>
            </a:prstGeom>
            <a:noFill/>
          </p:spPr>
          <p:txBody>
            <a:bodyPr wrap="square" rtlCol="0">
              <a:spAutoFit/>
            </a:bodyPr>
            <a:lstStyle/>
            <a:p>
              <a:r>
                <a:rPr lang="en-US" dirty="0" smtClean="0"/>
                <a:t>XP Development Approach</a:t>
              </a:r>
              <a:endParaRPr lang="en-US" dirty="0"/>
            </a:p>
          </p:txBody>
        </p:sp>
      </p:grpSp>
    </p:spTree>
    <p:extLst>
      <p:ext uri="{BB962C8B-B14F-4D97-AF65-F5344CB8AC3E}">
        <p14:creationId xmlns:p14="http://schemas.microsoft.com/office/powerpoint/2010/main" val="1595707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Pair programming</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Pair programming</a:t>
            </a:r>
            <a:r>
              <a:rPr lang="en-US" dirty="0"/>
              <a:t> is an </a:t>
            </a:r>
            <a:r>
              <a:rPr lang="en-US" dirty="0">
                <a:hlinkClick r:id="rId2" tooltip="Agile software development"/>
              </a:rPr>
              <a:t>agile software development</a:t>
            </a:r>
            <a:r>
              <a:rPr lang="en-US" dirty="0"/>
              <a:t> technique in which two </a:t>
            </a:r>
            <a:r>
              <a:rPr lang="en-US" dirty="0">
                <a:hlinkClick r:id="rId3" tooltip="Computer programmer"/>
              </a:rPr>
              <a:t>programmers</a:t>
            </a:r>
            <a:r>
              <a:rPr lang="en-US" dirty="0"/>
              <a:t> work together at one workstation. One, the </a:t>
            </a:r>
            <a:r>
              <a:rPr lang="en-US" i="1" dirty="0"/>
              <a:t>driver</a:t>
            </a:r>
            <a:r>
              <a:rPr lang="en-US" dirty="0"/>
              <a:t>, writes </a:t>
            </a:r>
            <a:r>
              <a:rPr lang="en-US" dirty="0">
                <a:hlinkClick r:id="rId4" tooltip="Source code"/>
              </a:rPr>
              <a:t>code</a:t>
            </a:r>
            <a:r>
              <a:rPr lang="en-US" dirty="0"/>
              <a:t> while the other, the </a:t>
            </a:r>
            <a:r>
              <a:rPr lang="en-US" i="1" dirty="0"/>
              <a:t>observer</a:t>
            </a:r>
            <a:r>
              <a:rPr lang="en-US" dirty="0"/>
              <a:t> or </a:t>
            </a:r>
            <a:r>
              <a:rPr lang="en-US" i="1" dirty="0"/>
              <a:t>navigator</a:t>
            </a:r>
            <a:r>
              <a:rPr lang="en-US" dirty="0"/>
              <a:t>,</a:t>
            </a:r>
            <a:r>
              <a:rPr lang="en-US" baseline="30000" dirty="0">
                <a:hlinkClick r:id="rId5"/>
              </a:rPr>
              <a:t>[1]</a:t>
            </a:r>
            <a:r>
              <a:rPr lang="en-US" dirty="0"/>
              <a:t> </a:t>
            </a:r>
            <a:r>
              <a:rPr lang="en-US" dirty="0">
                <a:hlinkClick r:id="rId6" tooltip="Code review"/>
              </a:rPr>
              <a:t>reviews</a:t>
            </a:r>
            <a:r>
              <a:rPr lang="en-US" dirty="0"/>
              <a:t> each line of code as it is typed in. The two programmers switch roles frequently.</a:t>
            </a:r>
          </a:p>
          <a:p>
            <a:r>
              <a:rPr lang="en-US" dirty="0"/>
              <a:t>While reviewing, the observer also considers the "strategic" direction of the work, coming up with ideas for improvements and likely future problems to address. This is intended to free the driver to focus all of their attention on the "tactical" aspects of completing the current task, using the observer as a safety net and guide.</a:t>
            </a:r>
          </a:p>
          <a:p>
            <a:endParaRPr lang="en-US" dirty="0"/>
          </a:p>
        </p:txBody>
      </p:sp>
    </p:spTree>
    <p:extLst>
      <p:ext uri="{BB962C8B-B14F-4D97-AF65-F5344CB8AC3E}">
        <p14:creationId xmlns:p14="http://schemas.microsoft.com/office/powerpoint/2010/main" val="41389745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33752104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3796" y="2514600"/>
            <a:ext cx="8670713" cy="1680210"/>
          </a:xfrm>
          <a:prstGeom prst="rect">
            <a:avLst/>
          </a:prstGeom>
        </p:spPr>
      </p:pic>
    </p:spTree>
    <p:extLst>
      <p:ext uri="{BB962C8B-B14F-4D97-AF65-F5344CB8AC3E}">
        <p14:creationId xmlns:p14="http://schemas.microsoft.com/office/powerpoint/2010/main" val="23264203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27630" y="684754"/>
            <a:ext cx="7960922" cy="5562600"/>
          </a:xfrm>
          <a:prstGeom prst="rect">
            <a:avLst/>
          </a:prstGeom>
        </p:spPr>
      </p:pic>
    </p:spTree>
    <p:extLst>
      <p:ext uri="{BB962C8B-B14F-4D97-AF65-F5344CB8AC3E}">
        <p14:creationId xmlns:p14="http://schemas.microsoft.com/office/powerpoint/2010/main" val="15675927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1143000"/>
            <a:ext cx="8767281" cy="4876800"/>
          </a:xfrm>
          <a:prstGeom prst="rect">
            <a:avLst/>
          </a:prstGeom>
        </p:spPr>
      </p:pic>
    </p:spTree>
    <p:extLst>
      <p:ext uri="{BB962C8B-B14F-4D97-AF65-F5344CB8AC3E}">
        <p14:creationId xmlns:p14="http://schemas.microsoft.com/office/powerpoint/2010/main" val="33320634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Agile Methods (Contd.)</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Scrum:</a:t>
            </a:r>
          </a:p>
          <a:p>
            <a:pPr lvl="1"/>
            <a:r>
              <a:rPr lang="en-US" dirty="0" smtClean="0"/>
              <a:t>A quick, adaptive, and self-organizing development methodology</a:t>
            </a:r>
          </a:p>
          <a:p>
            <a:pPr lvl="1"/>
            <a:r>
              <a:rPr lang="en-US" dirty="0" smtClean="0"/>
              <a:t>Responds to a current situation as rapidly and positively as possible</a:t>
            </a:r>
          </a:p>
        </p:txBody>
      </p:sp>
    </p:spTree>
    <p:extLst>
      <p:ext uri="{BB962C8B-B14F-4D97-AF65-F5344CB8AC3E}">
        <p14:creationId xmlns:p14="http://schemas.microsoft.com/office/powerpoint/2010/main" val="329499067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Characteristics of a Process</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fontScale="85000" lnSpcReduction="10000"/>
          </a:bodyPr>
          <a:lstStyle/>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Prescribes all major process activities</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Uses resources, subject to set of constraints (such as schedule)</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Produces intermediate and final products</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May be composed of sub-processes with hierarchy or links</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Each process activity has entry and exit criteria</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Activities are organized in sequence, so timing is clear</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Each process guiding principles, including goals of each activity</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Constraints may apply to an activity, resource or product</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Agile Methods (Contd.)</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Scrum Philosophy</a:t>
            </a:r>
          </a:p>
          <a:p>
            <a:pPr lvl="1"/>
            <a:r>
              <a:rPr lang="en-US" dirty="0" smtClean="0"/>
              <a:t>Responsive to a highly changing, dynamic environment</a:t>
            </a:r>
          </a:p>
          <a:p>
            <a:pPr lvl="1"/>
            <a:r>
              <a:rPr lang="en-US" dirty="0" smtClean="0"/>
              <a:t>Focuses primarily on the team level</a:t>
            </a:r>
          </a:p>
          <a:p>
            <a:pPr lvl="2"/>
            <a:r>
              <a:rPr lang="en-US" dirty="0" smtClean="0"/>
              <a:t>Team exerts total control over its own organization and work processes</a:t>
            </a:r>
          </a:p>
          <a:p>
            <a:pPr lvl="1"/>
            <a:r>
              <a:rPr lang="en-US" dirty="0" smtClean="0"/>
              <a:t>Uses a product backlog as the basic control mechanism</a:t>
            </a:r>
          </a:p>
          <a:p>
            <a:pPr lvl="2"/>
            <a:r>
              <a:rPr lang="en-US" dirty="0" smtClean="0"/>
              <a:t>Prioritized list of user requirements used to choose work to be done during a Scrum project</a:t>
            </a:r>
          </a:p>
        </p:txBody>
      </p:sp>
    </p:spTree>
    <p:extLst>
      <p:ext uri="{BB962C8B-B14F-4D97-AF65-F5344CB8AC3E}">
        <p14:creationId xmlns:p14="http://schemas.microsoft.com/office/powerpoint/2010/main" val="323683057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Agile Methods (Contd.)</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Scrum Organization</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700" dirty="0" smtClean="0"/>
              <a:t>Product owner </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The client stakeholder for whom a system is being built</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Maintains the product backlog list</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700" dirty="0" smtClean="0"/>
              <a:t>Scrum master</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Person in charge of a Scrum project</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700" dirty="0" smtClean="0"/>
              <a:t>Scrum team or teams</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Small group of developers</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Set their own goals and distribute work among themselves</a:t>
            </a:r>
          </a:p>
        </p:txBody>
      </p:sp>
    </p:spTree>
    <p:extLst>
      <p:ext uri="{BB962C8B-B14F-4D97-AF65-F5344CB8AC3E}">
        <p14:creationId xmlns:p14="http://schemas.microsoft.com/office/powerpoint/2010/main" val="284101099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Agile Methods (Contd.)</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Scrum Practices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Sprint</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The basic work process in Scrum</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A time-controlled mini-project</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Firm 30-day time box with a specific goal or deliverable</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 Parts of a sprint</a:t>
            </a:r>
          </a:p>
          <a:p>
            <a:pPr lvl="1"/>
            <a:r>
              <a:rPr lang="en-US" dirty="0" smtClean="0"/>
              <a:t>Begins with a one-day planning session</a:t>
            </a:r>
            <a:r>
              <a:rPr lang="en-US" sz="2000" dirty="0" smtClean="0"/>
              <a:t> </a:t>
            </a:r>
          </a:p>
          <a:p>
            <a:pPr lvl="1"/>
            <a:r>
              <a:rPr lang="en-US" dirty="0" smtClean="0"/>
              <a:t>A short daily Scrum meeting to report progress</a:t>
            </a:r>
          </a:p>
          <a:p>
            <a:pPr lvl="1"/>
            <a:r>
              <a:rPr lang="en-US" dirty="0" smtClean="0"/>
              <a:t>Ends with a final half-day review</a:t>
            </a:r>
          </a:p>
        </p:txBody>
      </p:sp>
    </p:spTree>
    <p:extLst>
      <p:ext uri="{BB962C8B-B14F-4D97-AF65-F5344CB8AC3E}">
        <p14:creationId xmlns:p14="http://schemas.microsoft.com/office/powerpoint/2010/main" val="356586446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Unified Process Model (Contd.)</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fontScale="92500" lnSpcReduction="10000"/>
          </a:bodyPr>
          <a:lstStyle/>
          <a:p>
            <a:r>
              <a:rPr lang="en-US" dirty="0" smtClean="0"/>
              <a:t>UP life cycle:</a:t>
            </a:r>
          </a:p>
          <a:p>
            <a:pPr lvl="1"/>
            <a:r>
              <a:rPr lang="en-US" dirty="0" smtClean="0"/>
              <a:t>Includes four phases which consist of iterations</a:t>
            </a:r>
          </a:p>
          <a:p>
            <a:pPr lvl="1"/>
            <a:r>
              <a:rPr lang="en-US" dirty="0" smtClean="0"/>
              <a:t>Iterations are “mini-projects”</a:t>
            </a:r>
          </a:p>
          <a:p>
            <a:r>
              <a:rPr lang="en-US" dirty="0" smtClean="0"/>
              <a:t> Four Phases:</a:t>
            </a:r>
          </a:p>
          <a:p>
            <a:pPr lvl="1"/>
            <a:r>
              <a:rPr lang="en-US" dirty="0" smtClean="0"/>
              <a:t>Inception – develop and refine system vision</a:t>
            </a:r>
          </a:p>
          <a:p>
            <a:pPr lvl="1"/>
            <a:r>
              <a:rPr lang="en-US" dirty="0" smtClean="0"/>
              <a:t>Elaboration – define requirements and design and implement core architecture</a:t>
            </a:r>
          </a:p>
          <a:p>
            <a:pPr lvl="1"/>
            <a:r>
              <a:rPr lang="en-US" dirty="0" smtClean="0"/>
              <a:t>Construction – continue design and implementation of routine, less risky parts</a:t>
            </a:r>
          </a:p>
          <a:p>
            <a:pPr lvl="1"/>
            <a:r>
              <a:rPr lang="en-US" dirty="0" smtClean="0"/>
              <a:t>Transition – move the system into operational mode</a:t>
            </a:r>
            <a:endParaRPr lang="en-GB" dirty="0" smtClean="0"/>
          </a:p>
        </p:txBody>
      </p:sp>
    </p:spTree>
    <p:extLst>
      <p:ext uri="{BB962C8B-B14F-4D97-AF65-F5344CB8AC3E}">
        <p14:creationId xmlns:p14="http://schemas.microsoft.com/office/powerpoint/2010/main" val="366606340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Unified Process Model</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lnSpcReduction="10000"/>
          </a:bodyPr>
          <a:lstStyle/>
          <a:p>
            <a:r>
              <a:rPr lang="en-US" dirty="0" smtClean="0"/>
              <a:t>Object-oriented system development methodology (system development </a:t>
            </a:r>
            <a:r>
              <a:rPr lang="en-US" i="1" dirty="0" smtClean="0"/>
              <a:t>process)</a:t>
            </a:r>
          </a:p>
          <a:p>
            <a:r>
              <a:rPr lang="en-US" dirty="0" smtClean="0"/>
              <a:t> Offered by Rational/IBM, UP developed by </a:t>
            </a:r>
            <a:r>
              <a:rPr lang="en-US" dirty="0" err="1" smtClean="0"/>
              <a:t>Booch</a:t>
            </a:r>
            <a:r>
              <a:rPr lang="en-US" dirty="0" smtClean="0"/>
              <a:t>, </a:t>
            </a:r>
            <a:r>
              <a:rPr lang="en-US" dirty="0" err="1" smtClean="0"/>
              <a:t>Rumbaugh</a:t>
            </a:r>
            <a:r>
              <a:rPr lang="en-US" dirty="0" smtClean="0"/>
              <a:t>, and Jacobson</a:t>
            </a:r>
          </a:p>
          <a:p>
            <a:r>
              <a:rPr lang="en-US" dirty="0" smtClean="0"/>
              <a:t> UP should be tailored to organizational and project needs</a:t>
            </a:r>
          </a:p>
          <a:p>
            <a:r>
              <a:rPr lang="en-US" dirty="0" smtClean="0"/>
              <a:t> Highly iterative life cycle</a:t>
            </a:r>
          </a:p>
          <a:p>
            <a:r>
              <a:rPr lang="en-US" dirty="0" smtClean="0"/>
              <a:t> Project will be use-case driven and modeled using UML</a:t>
            </a:r>
            <a:endParaRPr lang="en-GB" dirty="0" smtClean="0"/>
          </a:p>
        </p:txBody>
      </p:sp>
    </p:spTree>
    <p:extLst>
      <p:ext uri="{BB962C8B-B14F-4D97-AF65-F5344CB8AC3E}">
        <p14:creationId xmlns:p14="http://schemas.microsoft.com/office/powerpoint/2010/main" val="350605894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Unified Process Model (Contd.)</a:t>
            </a:r>
            <a:endParaRPr lang="en-US" sz="2800" dirty="0" smtClean="0"/>
          </a:p>
        </p:txBody>
      </p:sp>
      <p:pic>
        <p:nvPicPr>
          <p:cNvPr id="1026" name="Picture 2"/>
          <p:cNvPicPr>
            <a:picLocks noChangeAspect="1" noChangeArrowheads="1"/>
          </p:cNvPicPr>
          <p:nvPr/>
        </p:nvPicPr>
        <p:blipFill>
          <a:blip r:embed="rId3" cstate="print"/>
          <a:srcRect/>
          <a:stretch>
            <a:fillRect/>
          </a:stretch>
        </p:blipFill>
        <p:spPr bwMode="auto">
          <a:xfrm>
            <a:off x="2095500" y="2019300"/>
            <a:ext cx="6896100" cy="2171700"/>
          </a:xfrm>
          <a:prstGeom prst="rect">
            <a:avLst/>
          </a:prstGeom>
          <a:noFill/>
          <a:ln w="9525">
            <a:noFill/>
            <a:miter lim="800000"/>
            <a:headEnd/>
            <a:tailEnd/>
          </a:ln>
        </p:spPr>
      </p:pic>
      <p:sp>
        <p:nvSpPr>
          <p:cNvPr id="6" name="Rectangle 5"/>
          <p:cNvSpPr/>
          <p:nvPr/>
        </p:nvSpPr>
        <p:spPr>
          <a:xfrm>
            <a:off x="381000" y="6260068"/>
            <a:ext cx="8229600" cy="369332"/>
          </a:xfrm>
          <a:prstGeom prst="rect">
            <a:avLst/>
          </a:prstGeom>
        </p:spPr>
        <p:txBody>
          <a:bodyPr wrap="square">
            <a:spAutoFit/>
          </a:bodyPr>
          <a:lstStyle/>
          <a:p>
            <a:r>
              <a:rPr lang="en-US" b="1" dirty="0" smtClean="0"/>
              <a:t>Images’ Source:</a:t>
            </a:r>
            <a:r>
              <a:rPr lang="en-US" dirty="0" smtClean="0"/>
              <a:t> Systems Analysis and Design in a Changing World, 4th Edition</a:t>
            </a:r>
            <a:endParaRPr lang="en-US" dirty="0"/>
          </a:p>
        </p:txBody>
      </p:sp>
      <p:sp>
        <p:nvSpPr>
          <p:cNvPr id="7" name="Rectangle 6"/>
          <p:cNvSpPr/>
          <p:nvPr/>
        </p:nvSpPr>
        <p:spPr>
          <a:xfrm>
            <a:off x="4095750" y="236220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57950" y="236220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p:cNvPicPr>
            <a:picLocks noChangeAspect="1" noChangeArrowheads="1"/>
          </p:cNvPicPr>
          <p:nvPr/>
        </p:nvPicPr>
        <p:blipFill>
          <a:blip r:embed="rId4" cstate="print"/>
          <a:srcRect/>
          <a:stretch>
            <a:fillRect/>
          </a:stretch>
        </p:blipFill>
        <p:spPr bwMode="auto">
          <a:xfrm>
            <a:off x="1066800" y="3581400"/>
            <a:ext cx="6619875" cy="2676525"/>
          </a:xfrm>
          <a:prstGeom prst="rect">
            <a:avLst/>
          </a:prstGeom>
          <a:noFill/>
          <a:ln w="9525">
            <a:noFill/>
            <a:miter lim="800000"/>
            <a:headEnd/>
            <a:tailEnd/>
          </a:ln>
        </p:spPr>
      </p:pic>
    </p:spTree>
    <p:extLst>
      <p:ext uri="{BB962C8B-B14F-4D97-AF65-F5344CB8AC3E}">
        <p14:creationId xmlns:p14="http://schemas.microsoft.com/office/powerpoint/2010/main" val="296219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Unified Process Model (Contd.)</a:t>
            </a:r>
            <a:endParaRPr lang="en-US" sz="2800" dirty="0" smtClean="0"/>
          </a:p>
        </p:txBody>
      </p:sp>
      <p:sp>
        <p:nvSpPr>
          <p:cNvPr id="22531" name="Rectangle 3"/>
          <p:cNvSpPr>
            <a:spLocks noGrp="1" noChangeArrowheads="1"/>
          </p:cNvSpPr>
          <p:nvPr>
            <p:ph type="body" idx="1"/>
          </p:nvPr>
        </p:nvSpPr>
        <p:spPr>
          <a:xfrm>
            <a:off x="457200" y="2438400"/>
            <a:ext cx="8229600" cy="3962400"/>
          </a:xfrm>
        </p:spPr>
        <p:txBody>
          <a:bodyPr>
            <a:normAutofit/>
          </a:bodyPr>
          <a:lstStyle/>
          <a:p>
            <a:r>
              <a:rPr lang="en-US" dirty="0" smtClean="0"/>
              <a:t>Related development activities are called disciplines</a:t>
            </a:r>
          </a:p>
          <a:p>
            <a:pPr lvl="1"/>
            <a:r>
              <a:rPr lang="en-US" dirty="0" smtClean="0"/>
              <a:t>UP disciplines:</a:t>
            </a:r>
          </a:p>
          <a:p>
            <a:pPr>
              <a:buNone/>
            </a:pPr>
            <a:r>
              <a:rPr lang="en-US" sz="2000" dirty="0" smtClean="0"/>
              <a:t>	 	</a:t>
            </a:r>
            <a:r>
              <a:rPr lang="en-US" sz="2400" dirty="0" smtClean="0"/>
              <a:t>Business modeling, requirements,  design, 	implementation, testing, deployment, project 	management, configuration and change 	management, and environment</a:t>
            </a:r>
          </a:p>
          <a:p>
            <a:r>
              <a:rPr lang="en-US" dirty="0" smtClean="0"/>
              <a:t> Each iteration includes activities from all disciplines</a:t>
            </a:r>
          </a:p>
          <a:p>
            <a:r>
              <a:rPr lang="en-US" dirty="0" smtClean="0"/>
              <a:t> Activities in each discipline produce </a:t>
            </a:r>
            <a:r>
              <a:rPr lang="en-US" dirty="0" err="1" smtClean="0"/>
              <a:t>artefacts</a:t>
            </a:r>
            <a:r>
              <a:rPr lang="en-US" dirty="0" smtClean="0"/>
              <a:t> – </a:t>
            </a:r>
            <a:r>
              <a:rPr lang="fr-FR" dirty="0" err="1" smtClean="0"/>
              <a:t>models</a:t>
            </a:r>
            <a:r>
              <a:rPr lang="fr-FR" dirty="0" smtClean="0"/>
              <a:t>, documents, source code, and </a:t>
            </a:r>
            <a:r>
              <a:rPr lang="en-US" dirty="0" smtClean="0"/>
              <a:t>executables</a:t>
            </a:r>
            <a:endParaRPr lang="en-GB" dirty="0" smtClean="0"/>
          </a:p>
        </p:txBody>
      </p:sp>
    </p:spTree>
    <p:extLst>
      <p:ext uri="{BB962C8B-B14F-4D97-AF65-F5344CB8AC3E}">
        <p14:creationId xmlns:p14="http://schemas.microsoft.com/office/powerpoint/2010/main" val="417940145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Unified Process Model (Contd.)</a:t>
            </a:r>
            <a:endParaRPr lang="en-US" sz="2800" dirty="0" smtClean="0"/>
          </a:p>
        </p:txBody>
      </p:sp>
      <p:pic>
        <p:nvPicPr>
          <p:cNvPr id="2050" name="Picture 2"/>
          <p:cNvPicPr>
            <a:picLocks noChangeAspect="1" noChangeArrowheads="1"/>
          </p:cNvPicPr>
          <p:nvPr/>
        </p:nvPicPr>
        <p:blipFill>
          <a:blip r:embed="rId3" cstate="print"/>
          <a:srcRect/>
          <a:stretch>
            <a:fillRect/>
          </a:stretch>
        </p:blipFill>
        <p:spPr bwMode="auto">
          <a:xfrm>
            <a:off x="2105025" y="2057400"/>
            <a:ext cx="6657975" cy="4705350"/>
          </a:xfrm>
          <a:prstGeom prst="rect">
            <a:avLst/>
          </a:prstGeom>
          <a:noFill/>
          <a:ln w="9525">
            <a:noFill/>
            <a:miter lim="800000"/>
            <a:headEnd/>
            <a:tailEnd/>
          </a:ln>
        </p:spPr>
      </p:pic>
      <p:sp>
        <p:nvSpPr>
          <p:cNvPr id="6" name="Rectangle 5"/>
          <p:cNvSpPr/>
          <p:nvPr/>
        </p:nvSpPr>
        <p:spPr>
          <a:xfrm>
            <a:off x="-3810000" y="5285601"/>
            <a:ext cx="8001000" cy="276999"/>
          </a:xfrm>
          <a:prstGeom prst="rect">
            <a:avLst/>
          </a:prstGeom>
          <a:scene3d>
            <a:camera prst="orthographicFront">
              <a:rot lat="0" lon="0" rev="16200000"/>
            </a:camera>
            <a:lightRig rig="threePt" dir="t"/>
          </a:scene3d>
        </p:spPr>
        <p:txBody>
          <a:bodyPr wrap="square">
            <a:spAutoFit/>
          </a:bodyPr>
          <a:lstStyle/>
          <a:p>
            <a:r>
              <a:rPr lang="en-US" sz="1200" b="1" dirty="0" smtClean="0"/>
              <a:t>Image Source:</a:t>
            </a:r>
            <a:r>
              <a:rPr lang="en-US" sz="1200" dirty="0" smtClean="0"/>
              <a:t> Systems Analysis and Design in a Changing World, 4th Edition</a:t>
            </a:r>
            <a:endParaRPr lang="en-US" sz="1200" dirty="0"/>
          </a:p>
        </p:txBody>
      </p:sp>
    </p:spTree>
    <p:extLst>
      <p:ext uri="{BB962C8B-B14F-4D97-AF65-F5344CB8AC3E}">
        <p14:creationId xmlns:p14="http://schemas.microsoft.com/office/powerpoint/2010/main" val="3223042606"/>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dirty="0" smtClean="0"/>
              <a:t>References</a:t>
            </a:r>
          </a:p>
        </p:txBody>
      </p:sp>
      <p:sp>
        <p:nvSpPr>
          <p:cNvPr id="20484" name="Rectangle 3"/>
          <p:cNvSpPr>
            <a:spLocks noGrp="1" noChangeArrowheads="1"/>
          </p:cNvSpPr>
          <p:nvPr>
            <p:ph idx="1"/>
          </p:nvPr>
        </p:nvSpPr>
        <p:spPr>
          <a:xfrm>
            <a:off x="457200" y="1935480"/>
            <a:ext cx="8229600" cy="1036320"/>
          </a:xfrm>
        </p:spPr>
        <p:txBody>
          <a:bodyPr>
            <a:normAutofit/>
          </a:bodyPr>
          <a:lstStyle/>
          <a:p>
            <a:pPr eaLnBrk="1" hangingPunct="1"/>
            <a:r>
              <a:rPr lang="en-US" dirty="0" smtClean="0"/>
              <a:t>Book slides from UCF</a:t>
            </a:r>
          </a:p>
        </p:txBody>
      </p:sp>
      <p:sp>
        <p:nvSpPr>
          <p:cNvPr id="4" name="Rectangle 2"/>
          <p:cNvSpPr txBox="1">
            <a:spLocks noChangeArrowheads="1"/>
          </p:cNvSpPr>
          <p:nvPr/>
        </p:nvSpPr>
        <p:spPr>
          <a:xfrm>
            <a:off x="457200" y="3066288"/>
            <a:ext cx="8229600" cy="114300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Disclaimer!</a:t>
            </a:r>
          </a:p>
        </p:txBody>
      </p:sp>
      <p:sp>
        <p:nvSpPr>
          <p:cNvPr id="5" name="Rectangle 3"/>
          <p:cNvSpPr txBox="1">
            <a:spLocks noChangeArrowheads="1"/>
          </p:cNvSpPr>
          <p:nvPr/>
        </p:nvSpPr>
        <p:spPr>
          <a:xfrm>
            <a:off x="457200" y="4297680"/>
            <a:ext cx="8229600" cy="1036320"/>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A few </a:t>
            </a:r>
            <a:r>
              <a:rPr lang="en-US" sz="2600" dirty="0" smtClean="0"/>
              <a:t>slides have been reused from UCF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slides for the SE course</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normAutofit fontScale="90000"/>
          </a:bodyPr>
          <a:lstStyle/>
          <a:p>
            <a:r>
              <a:rPr lang="en-US" dirty="0" smtClean="0"/>
              <a:t>A person write code according to the diagrams.</a:t>
            </a:r>
            <a:endParaRPr lang="en-US" dirty="0"/>
          </a:p>
        </p:txBody>
      </p:sp>
      <p:sp>
        <p:nvSpPr>
          <p:cNvPr id="3" name="Content Placeholder 2"/>
          <p:cNvSpPr>
            <a:spLocks noGrp="1"/>
          </p:cNvSpPr>
          <p:nvPr>
            <p:ph idx="1"/>
          </p:nvPr>
        </p:nvSpPr>
        <p:spPr/>
        <p:txBody>
          <a:bodyPr/>
          <a:lstStyle/>
          <a:p>
            <a:endParaRPr lang="en-US" dirty="0" smtClean="0"/>
          </a:p>
          <a:p>
            <a:r>
              <a:rPr lang="en-US" dirty="0" smtClean="0"/>
              <a:t>Analyst</a:t>
            </a:r>
          </a:p>
          <a:p>
            <a:r>
              <a:rPr lang="en-US" dirty="0" smtClean="0"/>
              <a:t>Designer</a:t>
            </a:r>
          </a:p>
          <a:p>
            <a:r>
              <a:rPr lang="en-US" dirty="0" smtClean="0"/>
              <a:t>Programmer</a:t>
            </a:r>
          </a:p>
          <a:p>
            <a:r>
              <a:rPr lang="en-US" dirty="0" smtClean="0"/>
              <a:t>Tester</a:t>
            </a:r>
          </a:p>
          <a:p>
            <a:r>
              <a:rPr lang="en-US" dirty="0" smtClean="0"/>
              <a:t>Trainer</a:t>
            </a:r>
            <a:endParaRPr lang="en-US" dirty="0"/>
          </a:p>
        </p:txBody>
      </p:sp>
    </p:spTree>
    <p:extLst>
      <p:ext uri="{BB962C8B-B14F-4D97-AF65-F5344CB8AC3E}">
        <p14:creationId xmlns:p14="http://schemas.microsoft.com/office/powerpoint/2010/main" val="3107055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Software Lifecycle</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fontScale="92500"/>
          </a:bodyPr>
          <a:lstStyle/>
          <a:p>
            <a:pPr>
              <a:lnSpc>
                <a:spcPct val="90000"/>
              </a:lnSpc>
            </a:pPr>
            <a:r>
              <a:rPr lang="en-US" dirty="0" smtClean="0"/>
              <a:t>When a process involves building a software (product), the process may be referred to as software (product) lifecycle</a:t>
            </a:r>
          </a:p>
          <a:p>
            <a:pPr lvl="1">
              <a:lnSpc>
                <a:spcPct val="90000"/>
              </a:lnSpc>
            </a:pPr>
            <a:r>
              <a:rPr lang="en-US" dirty="0" smtClean="0"/>
              <a:t>Requirements analysis and definition</a:t>
            </a:r>
          </a:p>
          <a:p>
            <a:pPr lvl="1">
              <a:lnSpc>
                <a:spcPct val="90000"/>
              </a:lnSpc>
            </a:pPr>
            <a:r>
              <a:rPr lang="en-US" dirty="0" smtClean="0"/>
              <a:t>System (architecture) design</a:t>
            </a:r>
          </a:p>
          <a:p>
            <a:pPr lvl="1">
              <a:lnSpc>
                <a:spcPct val="90000"/>
              </a:lnSpc>
            </a:pPr>
            <a:r>
              <a:rPr lang="en-US" dirty="0" smtClean="0"/>
              <a:t>Program (detailed/procedural) design</a:t>
            </a:r>
          </a:p>
          <a:p>
            <a:pPr lvl="1">
              <a:lnSpc>
                <a:spcPct val="90000"/>
              </a:lnSpc>
            </a:pPr>
            <a:r>
              <a:rPr lang="en-US" dirty="0" smtClean="0"/>
              <a:t>Writing programs (coding/implementation)</a:t>
            </a:r>
          </a:p>
          <a:p>
            <a:pPr lvl="1">
              <a:lnSpc>
                <a:spcPct val="90000"/>
              </a:lnSpc>
            </a:pPr>
            <a:r>
              <a:rPr lang="en-US" dirty="0" smtClean="0"/>
              <a:t>Testing: unit, integration, system</a:t>
            </a:r>
          </a:p>
          <a:p>
            <a:pPr lvl="1">
              <a:lnSpc>
                <a:spcPct val="90000"/>
              </a:lnSpc>
            </a:pPr>
            <a:r>
              <a:rPr lang="en-US" dirty="0" smtClean="0"/>
              <a:t>System delivery (deployment)</a:t>
            </a:r>
          </a:p>
          <a:p>
            <a:pPr lvl="1">
              <a:lnSpc>
                <a:spcPct val="90000"/>
              </a:lnSpc>
            </a:pPr>
            <a:endParaRPr lang="en-US" dirty="0" smtClean="0"/>
          </a:p>
          <a:p>
            <a:pPr lvl="1">
              <a:lnSpc>
                <a:spcPct val="90000"/>
              </a:lnSpc>
            </a:pPr>
            <a:r>
              <a:rPr lang="en-US" dirty="0" smtClean="0"/>
              <a:t>Maintenance </a:t>
            </a:r>
          </a:p>
        </p:txBody>
      </p:sp>
      <p:sp>
        <p:nvSpPr>
          <p:cNvPr id="4" name="Line 5"/>
          <p:cNvSpPr>
            <a:spLocks noChangeShapeType="1"/>
          </p:cNvSpPr>
          <p:nvPr/>
        </p:nvSpPr>
        <p:spPr bwMode="auto">
          <a:xfrm>
            <a:off x="914400" y="5562600"/>
            <a:ext cx="7467600" cy="0"/>
          </a:xfrm>
          <a:prstGeom prst="line">
            <a:avLst/>
          </a:prstGeom>
          <a:noFill/>
          <a:ln w="28575">
            <a:solidFill>
              <a:srgbClr val="FF0000"/>
            </a:solidFill>
            <a:prstDash val="dash"/>
            <a:round/>
            <a:headEnd/>
            <a:tailEnd/>
          </a:ln>
        </p:spPr>
        <p:txBody>
          <a:bodyPr/>
          <a:lstStyle/>
          <a:p>
            <a:endParaRPr 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normAutofit fontScale="90000"/>
          </a:bodyPr>
          <a:lstStyle/>
          <a:p>
            <a:r>
              <a:rPr lang="en-US" dirty="0" smtClean="0"/>
              <a:t>A person makes diagrams according to customer requirement</a:t>
            </a:r>
            <a:endParaRPr lang="en-US" dirty="0"/>
          </a:p>
        </p:txBody>
      </p:sp>
      <p:sp>
        <p:nvSpPr>
          <p:cNvPr id="3" name="Content Placeholder 2"/>
          <p:cNvSpPr>
            <a:spLocks noGrp="1"/>
          </p:cNvSpPr>
          <p:nvPr>
            <p:ph idx="1"/>
          </p:nvPr>
        </p:nvSpPr>
        <p:spPr/>
        <p:txBody>
          <a:bodyPr/>
          <a:lstStyle/>
          <a:p>
            <a:endParaRPr lang="en-US" dirty="0" smtClean="0"/>
          </a:p>
          <a:p>
            <a:r>
              <a:rPr lang="en-US" dirty="0" smtClean="0"/>
              <a:t>Analyst</a:t>
            </a:r>
          </a:p>
          <a:p>
            <a:r>
              <a:rPr lang="en-US" dirty="0" smtClean="0"/>
              <a:t>Designer</a:t>
            </a:r>
          </a:p>
          <a:p>
            <a:r>
              <a:rPr lang="en-US" dirty="0" smtClean="0"/>
              <a:t>Programmer</a:t>
            </a:r>
          </a:p>
          <a:p>
            <a:r>
              <a:rPr lang="en-US" dirty="0" smtClean="0"/>
              <a:t>Tester</a:t>
            </a:r>
          </a:p>
          <a:p>
            <a:r>
              <a:rPr lang="en-US" dirty="0" smtClean="0"/>
              <a:t>Trainer</a:t>
            </a:r>
            <a:endParaRPr lang="en-US" dirty="0"/>
          </a:p>
        </p:txBody>
      </p:sp>
    </p:spTree>
    <p:extLst>
      <p:ext uri="{BB962C8B-B14F-4D97-AF65-F5344CB8AC3E}">
        <p14:creationId xmlns:p14="http://schemas.microsoft.com/office/powerpoint/2010/main" val="7186599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normAutofit fontScale="90000"/>
          </a:bodyPr>
          <a:lstStyle/>
          <a:p>
            <a:r>
              <a:rPr lang="en-US" dirty="0" smtClean="0"/>
              <a:t>A person makes diagrams according to customer requirement</a:t>
            </a:r>
            <a:endParaRPr lang="en-US" dirty="0"/>
          </a:p>
        </p:txBody>
      </p:sp>
      <p:sp>
        <p:nvSpPr>
          <p:cNvPr id="3" name="Content Placeholder 2"/>
          <p:cNvSpPr>
            <a:spLocks noGrp="1"/>
          </p:cNvSpPr>
          <p:nvPr>
            <p:ph idx="1"/>
          </p:nvPr>
        </p:nvSpPr>
        <p:spPr/>
        <p:txBody>
          <a:bodyPr/>
          <a:lstStyle/>
          <a:p>
            <a:endParaRPr lang="en-US" dirty="0" smtClean="0"/>
          </a:p>
          <a:p>
            <a:r>
              <a:rPr lang="en-US" dirty="0" smtClean="0"/>
              <a:t>Analyst</a:t>
            </a:r>
          </a:p>
          <a:p>
            <a:r>
              <a:rPr lang="en-US" dirty="0" smtClean="0"/>
              <a:t>Designer</a:t>
            </a:r>
          </a:p>
          <a:p>
            <a:r>
              <a:rPr lang="en-US" dirty="0" smtClean="0"/>
              <a:t>Programmer</a:t>
            </a:r>
          </a:p>
          <a:p>
            <a:r>
              <a:rPr lang="en-US" dirty="0" smtClean="0"/>
              <a:t>Tester</a:t>
            </a:r>
          </a:p>
          <a:p>
            <a:r>
              <a:rPr lang="en-US" dirty="0" smtClean="0"/>
              <a:t>Trainer</a:t>
            </a:r>
            <a:endParaRPr lang="en-US" dirty="0"/>
          </a:p>
        </p:txBody>
      </p:sp>
    </p:spTree>
    <p:extLst>
      <p:ext uri="{BB962C8B-B14F-4D97-AF65-F5344CB8AC3E}">
        <p14:creationId xmlns:p14="http://schemas.microsoft.com/office/powerpoint/2010/main" val="11456557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normAutofit fontScale="90000"/>
          </a:bodyPr>
          <a:lstStyle/>
          <a:p>
            <a:r>
              <a:rPr lang="en-US" dirty="0" smtClean="0"/>
              <a:t>A person who listens and bears the client and writes technical document</a:t>
            </a:r>
            <a:endParaRPr lang="en-US" dirty="0"/>
          </a:p>
        </p:txBody>
      </p:sp>
      <p:sp>
        <p:nvSpPr>
          <p:cNvPr id="3" name="Content Placeholder 2"/>
          <p:cNvSpPr>
            <a:spLocks noGrp="1"/>
          </p:cNvSpPr>
          <p:nvPr>
            <p:ph idx="1"/>
          </p:nvPr>
        </p:nvSpPr>
        <p:spPr/>
        <p:txBody>
          <a:bodyPr/>
          <a:lstStyle/>
          <a:p>
            <a:endParaRPr lang="en-US" dirty="0" smtClean="0"/>
          </a:p>
          <a:p>
            <a:r>
              <a:rPr lang="en-US" dirty="0" smtClean="0"/>
              <a:t>Analyst</a:t>
            </a:r>
          </a:p>
          <a:p>
            <a:r>
              <a:rPr lang="en-US" dirty="0" smtClean="0"/>
              <a:t>Designer</a:t>
            </a:r>
          </a:p>
          <a:p>
            <a:r>
              <a:rPr lang="en-US" dirty="0" smtClean="0"/>
              <a:t>Programmer</a:t>
            </a:r>
          </a:p>
          <a:p>
            <a:r>
              <a:rPr lang="en-US" dirty="0" smtClean="0"/>
              <a:t>Tester</a:t>
            </a:r>
          </a:p>
          <a:p>
            <a:r>
              <a:rPr lang="en-US" dirty="0" smtClean="0"/>
              <a:t>Trainer</a:t>
            </a:r>
            <a:endParaRPr lang="en-US" dirty="0"/>
          </a:p>
        </p:txBody>
      </p:sp>
    </p:spTree>
    <p:extLst>
      <p:ext uri="{BB962C8B-B14F-4D97-AF65-F5344CB8AC3E}">
        <p14:creationId xmlns:p14="http://schemas.microsoft.com/office/powerpoint/2010/main" val="34739575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normAutofit fontScale="90000"/>
          </a:bodyPr>
          <a:lstStyle/>
          <a:p>
            <a:r>
              <a:rPr lang="en-US" dirty="0" smtClean="0"/>
              <a:t>The water fall model can be used in </a:t>
            </a:r>
            <a:endParaRPr lang="en-US" dirty="0"/>
          </a:p>
        </p:txBody>
      </p:sp>
      <p:sp>
        <p:nvSpPr>
          <p:cNvPr id="3" name="Content Placeholder 2"/>
          <p:cNvSpPr>
            <a:spLocks noGrp="1"/>
          </p:cNvSpPr>
          <p:nvPr>
            <p:ph idx="1"/>
          </p:nvPr>
        </p:nvSpPr>
        <p:spPr/>
        <p:txBody>
          <a:bodyPr/>
          <a:lstStyle/>
          <a:p>
            <a:endParaRPr lang="en-US" dirty="0" smtClean="0"/>
          </a:p>
          <a:p>
            <a:r>
              <a:rPr lang="en-US" dirty="0" smtClean="0"/>
              <a:t>Craft</a:t>
            </a:r>
          </a:p>
          <a:p>
            <a:r>
              <a:rPr lang="en-US" dirty="0" smtClean="0"/>
              <a:t>Manufacturing</a:t>
            </a:r>
          </a:p>
          <a:p>
            <a:r>
              <a:rPr lang="en-US" dirty="0" smtClean="0"/>
              <a:t>Commercial Production</a:t>
            </a:r>
          </a:p>
          <a:p>
            <a:r>
              <a:rPr lang="en-US" dirty="0" smtClean="0"/>
              <a:t>Engineering</a:t>
            </a:r>
          </a:p>
          <a:p>
            <a:r>
              <a:rPr lang="en-US" dirty="0" smtClean="0"/>
              <a:t>All</a:t>
            </a:r>
          </a:p>
          <a:p>
            <a:r>
              <a:rPr lang="en-US" dirty="0" smtClean="0"/>
              <a:t>None</a:t>
            </a:r>
          </a:p>
          <a:p>
            <a:endParaRPr lang="en-US" dirty="0" smtClean="0"/>
          </a:p>
          <a:p>
            <a:endParaRPr lang="en-US" dirty="0"/>
          </a:p>
        </p:txBody>
      </p:sp>
    </p:spTree>
    <p:extLst>
      <p:ext uri="{BB962C8B-B14F-4D97-AF65-F5344CB8AC3E}">
        <p14:creationId xmlns:p14="http://schemas.microsoft.com/office/powerpoint/2010/main" val="2845523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normAutofit fontScale="90000"/>
          </a:bodyPr>
          <a:lstStyle/>
          <a:p>
            <a:r>
              <a:rPr lang="en-US" dirty="0" smtClean="0"/>
              <a:t>The water fall model can not be used in </a:t>
            </a:r>
            <a:endParaRPr lang="en-US" dirty="0"/>
          </a:p>
        </p:txBody>
      </p:sp>
      <p:sp>
        <p:nvSpPr>
          <p:cNvPr id="3" name="Content Placeholder 2"/>
          <p:cNvSpPr>
            <a:spLocks noGrp="1"/>
          </p:cNvSpPr>
          <p:nvPr>
            <p:ph idx="1"/>
          </p:nvPr>
        </p:nvSpPr>
        <p:spPr/>
        <p:txBody>
          <a:bodyPr/>
          <a:lstStyle/>
          <a:p>
            <a:endParaRPr lang="en-US" dirty="0" smtClean="0"/>
          </a:p>
          <a:p>
            <a:r>
              <a:rPr lang="en-US" dirty="0" smtClean="0"/>
              <a:t>Craft</a:t>
            </a:r>
          </a:p>
          <a:p>
            <a:r>
              <a:rPr lang="en-US" dirty="0" smtClean="0"/>
              <a:t>Manufacturing</a:t>
            </a:r>
          </a:p>
          <a:p>
            <a:r>
              <a:rPr lang="en-US" dirty="0" smtClean="0"/>
              <a:t>Commercial Production</a:t>
            </a:r>
          </a:p>
          <a:p>
            <a:r>
              <a:rPr lang="en-US" dirty="0"/>
              <a:t>Engineering</a:t>
            </a:r>
            <a:endParaRPr lang="en-US" dirty="0" smtClean="0"/>
          </a:p>
          <a:p>
            <a:r>
              <a:rPr lang="en-US" dirty="0" smtClean="0"/>
              <a:t>All</a:t>
            </a:r>
          </a:p>
          <a:p>
            <a:r>
              <a:rPr lang="en-US" dirty="0" smtClean="0"/>
              <a:t>None</a:t>
            </a:r>
          </a:p>
          <a:p>
            <a:endParaRPr lang="en-US" dirty="0" smtClean="0"/>
          </a:p>
          <a:p>
            <a:endParaRPr lang="en-US" dirty="0"/>
          </a:p>
        </p:txBody>
      </p:sp>
    </p:spTree>
    <p:extLst>
      <p:ext uri="{BB962C8B-B14F-4D97-AF65-F5344CB8AC3E}">
        <p14:creationId xmlns:p14="http://schemas.microsoft.com/office/powerpoint/2010/main" val="5925795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normAutofit fontScale="90000"/>
          </a:bodyPr>
          <a:lstStyle/>
          <a:p>
            <a:r>
              <a:rPr lang="en-US" dirty="0" smtClean="0"/>
              <a:t>I am building the right product.. What customer wants</a:t>
            </a:r>
            <a:endParaRPr lang="en-US" dirty="0"/>
          </a:p>
        </p:txBody>
      </p:sp>
      <p:sp>
        <p:nvSpPr>
          <p:cNvPr id="3" name="Content Placeholder 2"/>
          <p:cNvSpPr>
            <a:spLocks noGrp="1"/>
          </p:cNvSpPr>
          <p:nvPr>
            <p:ph idx="1"/>
          </p:nvPr>
        </p:nvSpPr>
        <p:spPr/>
        <p:txBody>
          <a:bodyPr/>
          <a:lstStyle/>
          <a:p>
            <a:endParaRPr lang="en-US" dirty="0" smtClean="0"/>
          </a:p>
          <a:p>
            <a:r>
              <a:rPr lang="en-US" dirty="0" smtClean="0"/>
              <a:t>Validation</a:t>
            </a:r>
          </a:p>
          <a:p>
            <a:r>
              <a:rPr lang="en-US" dirty="0" smtClean="0"/>
              <a:t>Verification</a:t>
            </a:r>
          </a:p>
          <a:p>
            <a:r>
              <a:rPr lang="en-US" dirty="0" smtClean="0"/>
              <a:t>Both</a:t>
            </a:r>
          </a:p>
          <a:p>
            <a:r>
              <a:rPr lang="en-US" dirty="0" smtClean="0"/>
              <a:t>none</a:t>
            </a:r>
          </a:p>
          <a:p>
            <a:endParaRPr lang="en-US" dirty="0" smtClean="0"/>
          </a:p>
          <a:p>
            <a:endParaRPr lang="en-US" dirty="0"/>
          </a:p>
        </p:txBody>
      </p:sp>
    </p:spTree>
    <p:extLst>
      <p:ext uri="{BB962C8B-B14F-4D97-AF65-F5344CB8AC3E}">
        <p14:creationId xmlns:p14="http://schemas.microsoft.com/office/powerpoint/2010/main" val="5824449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normAutofit fontScale="90000"/>
          </a:bodyPr>
          <a:lstStyle/>
          <a:p>
            <a:r>
              <a:rPr lang="en-US" dirty="0" smtClean="0"/>
              <a:t>I am building the product in right way according to the design</a:t>
            </a:r>
            <a:endParaRPr lang="en-US" dirty="0"/>
          </a:p>
        </p:txBody>
      </p:sp>
      <p:sp>
        <p:nvSpPr>
          <p:cNvPr id="3" name="Content Placeholder 2"/>
          <p:cNvSpPr>
            <a:spLocks noGrp="1"/>
          </p:cNvSpPr>
          <p:nvPr>
            <p:ph idx="1"/>
          </p:nvPr>
        </p:nvSpPr>
        <p:spPr/>
        <p:txBody>
          <a:bodyPr/>
          <a:lstStyle/>
          <a:p>
            <a:endParaRPr lang="en-US" dirty="0" smtClean="0"/>
          </a:p>
          <a:p>
            <a:r>
              <a:rPr lang="en-US" dirty="0" smtClean="0"/>
              <a:t>Validation</a:t>
            </a:r>
          </a:p>
          <a:p>
            <a:r>
              <a:rPr lang="en-US" dirty="0" smtClean="0"/>
              <a:t>Verification</a:t>
            </a:r>
          </a:p>
          <a:p>
            <a:r>
              <a:rPr lang="en-US" dirty="0" smtClean="0"/>
              <a:t>Both</a:t>
            </a:r>
          </a:p>
          <a:p>
            <a:r>
              <a:rPr lang="en-US" dirty="0" smtClean="0"/>
              <a:t>none</a:t>
            </a:r>
          </a:p>
          <a:p>
            <a:endParaRPr lang="en-US" dirty="0" smtClean="0"/>
          </a:p>
          <a:p>
            <a:endParaRPr lang="en-US" dirty="0"/>
          </a:p>
        </p:txBody>
      </p:sp>
    </p:spTree>
    <p:extLst>
      <p:ext uri="{BB962C8B-B14F-4D97-AF65-F5344CB8AC3E}">
        <p14:creationId xmlns:p14="http://schemas.microsoft.com/office/powerpoint/2010/main" val="6069598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8229600" cy="1143000"/>
          </a:xfrm>
        </p:spPr>
        <p:txBody>
          <a:bodyPr>
            <a:normAutofit fontScale="90000"/>
          </a:bodyPr>
          <a:lstStyle/>
          <a:p>
            <a:r>
              <a:rPr lang="en-US" dirty="0" smtClean="0"/>
              <a:t>In improving waterfall model, we involved _______ in V model</a:t>
            </a:r>
            <a:endParaRPr lang="en-US" dirty="0"/>
          </a:p>
        </p:txBody>
      </p:sp>
      <p:sp>
        <p:nvSpPr>
          <p:cNvPr id="3" name="Content Placeholder 2"/>
          <p:cNvSpPr>
            <a:spLocks noGrp="1"/>
          </p:cNvSpPr>
          <p:nvPr>
            <p:ph idx="1"/>
          </p:nvPr>
        </p:nvSpPr>
        <p:spPr/>
        <p:txBody>
          <a:bodyPr/>
          <a:lstStyle/>
          <a:p>
            <a:endParaRPr lang="en-US" dirty="0" smtClean="0"/>
          </a:p>
          <a:p>
            <a:r>
              <a:rPr lang="en-US" dirty="0" smtClean="0"/>
              <a:t>customer</a:t>
            </a:r>
          </a:p>
          <a:p>
            <a:r>
              <a:rPr lang="en-US" dirty="0" smtClean="0"/>
              <a:t>user</a:t>
            </a:r>
          </a:p>
          <a:p>
            <a:r>
              <a:rPr lang="en-US" dirty="0" smtClean="0"/>
              <a:t>Testing teams in initial stage</a:t>
            </a:r>
          </a:p>
          <a:p>
            <a:r>
              <a:rPr lang="en-US" dirty="0" smtClean="0"/>
              <a:t>All</a:t>
            </a:r>
          </a:p>
          <a:p>
            <a:r>
              <a:rPr lang="en-US" dirty="0" smtClean="0"/>
              <a:t>none</a:t>
            </a:r>
          </a:p>
          <a:p>
            <a:endParaRPr lang="en-US" dirty="0" smtClean="0"/>
          </a:p>
          <a:p>
            <a:endParaRPr lang="en-US" dirty="0"/>
          </a:p>
        </p:txBody>
      </p:sp>
    </p:spTree>
    <p:extLst>
      <p:ext uri="{BB962C8B-B14F-4D97-AF65-F5344CB8AC3E}">
        <p14:creationId xmlns:p14="http://schemas.microsoft.com/office/powerpoint/2010/main" val="38694427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deliver part of a project at each phase in </a:t>
            </a:r>
            <a:endParaRPr lang="en-US" dirty="0"/>
          </a:p>
        </p:txBody>
      </p:sp>
      <p:sp>
        <p:nvSpPr>
          <p:cNvPr id="3" name="Content Placeholder 2"/>
          <p:cNvSpPr>
            <a:spLocks noGrp="1"/>
          </p:cNvSpPr>
          <p:nvPr>
            <p:ph idx="1"/>
          </p:nvPr>
        </p:nvSpPr>
        <p:spPr/>
        <p:txBody>
          <a:bodyPr/>
          <a:lstStyle/>
          <a:p>
            <a:r>
              <a:rPr lang="en-US" dirty="0" smtClean="0"/>
              <a:t>Prototyping model</a:t>
            </a:r>
          </a:p>
          <a:p>
            <a:r>
              <a:rPr lang="en-US" dirty="0" smtClean="0"/>
              <a:t>Spiral model</a:t>
            </a:r>
          </a:p>
          <a:p>
            <a:r>
              <a:rPr lang="en-US" dirty="0" smtClean="0"/>
              <a:t>Phased development model</a:t>
            </a:r>
          </a:p>
          <a:p>
            <a:r>
              <a:rPr lang="en-US" dirty="0" smtClean="0"/>
              <a:t>All</a:t>
            </a:r>
          </a:p>
          <a:p>
            <a:r>
              <a:rPr lang="en-US" dirty="0" smtClean="0"/>
              <a:t>none</a:t>
            </a:r>
          </a:p>
          <a:p>
            <a:endParaRPr lang="en-US" dirty="0" smtClean="0"/>
          </a:p>
          <a:p>
            <a:endParaRPr lang="en-US" dirty="0" smtClean="0"/>
          </a:p>
          <a:p>
            <a:endParaRPr lang="en-US" dirty="0"/>
          </a:p>
        </p:txBody>
      </p:sp>
    </p:spTree>
    <p:extLst>
      <p:ext uri="{BB962C8B-B14F-4D97-AF65-F5344CB8AC3E}">
        <p14:creationId xmlns:p14="http://schemas.microsoft.com/office/powerpoint/2010/main" val="34460550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conduct risk analysis, and evaluate constrains at each step</a:t>
            </a:r>
            <a:endParaRPr lang="en-US" dirty="0"/>
          </a:p>
        </p:txBody>
      </p:sp>
      <p:sp>
        <p:nvSpPr>
          <p:cNvPr id="3" name="Content Placeholder 2"/>
          <p:cNvSpPr>
            <a:spLocks noGrp="1"/>
          </p:cNvSpPr>
          <p:nvPr>
            <p:ph idx="1"/>
          </p:nvPr>
        </p:nvSpPr>
        <p:spPr/>
        <p:txBody>
          <a:bodyPr/>
          <a:lstStyle/>
          <a:p>
            <a:r>
              <a:rPr lang="en-US" dirty="0" smtClean="0"/>
              <a:t>Prototyping model</a:t>
            </a:r>
          </a:p>
          <a:p>
            <a:r>
              <a:rPr lang="en-US" dirty="0" smtClean="0"/>
              <a:t>Spiral model</a:t>
            </a:r>
          </a:p>
          <a:p>
            <a:r>
              <a:rPr lang="en-US" dirty="0" smtClean="0"/>
              <a:t>Phased development model</a:t>
            </a:r>
          </a:p>
          <a:p>
            <a:r>
              <a:rPr lang="en-US" dirty="0"/>
              <a:t>All</a:t>
            </a:r>
          </a:p>
          <a:p>
            <a:r>
              <a:rPr lang="en-US" dirty="0"/>
              <a:t>none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847553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a:bodyPr>
          <a:lstStyle/>
          <a:p>
            <a:pPr eaLnBrk="1" hangingPunct="1"/>
            <a:r>
              <a:rPr lang="en-GB" dirty="0" smtClean="0"/>
              <a:t>What is a Process Model?</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a:bodyPr>
          <a:lstStyle/>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Description of a process, evolved overtime, in a certain format</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May use text, pictures, or a combination</a:t>
            </a:r>
          </a:p>
          <a:p>
            <a:pPr lvl="1">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smtClean="0"/>
              <a:t>Contains key process features</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show the mini model or stub of final product at each step</a:t>
            </a:r>
            <a:endParaRPr lang="en-US" dirty="0"/>
          </a:p>
        </p:txBody>
      </p:sp>
      <p:sp>
        <p:nvSpPr>
          <p:cNvPr id="3" name="Content Placeholder 2"/>
          <p:cNvSpPr>
            <a:spLocks noGrp="1"/>
          </p:cNvSpPr>
          <p:nvPr>
            <p:ph idx="1"/>
          </p:nvPr>
        </p:nvSpPr>
        <p:spPr/>
        <p:txBody>
          <a:bodyPr/>
          <a:lstStyle/>
          <a:p>
            <a:r>
              <a:rPr lang="en-US" dirty="0" smtClean="0"/>
              <a:t>Prototyping model</a:t>
            </a:r>
          </a:p>
          <a:p>
            <a:r>
              <a:rPr lang="en-US" dirty="0" smtClean="0"/>
              <a:t>Spiral model</a:t>
            </a:r>
          </a:p>
          <a:p>
            <a:r>
              <a:rPr lang="en-US" dirty="0" smtClean="0"/>
              <a:t>Phased development model</a:t>
            </a:r>
          </a:p>
          <a:p>
            <a:r>
              <a:rPr lang="en-US" dirty="0"/>
              <a:t>All</a:t>
            </a:r>
          </a:p>
          <a:p>
            <a:r>
              <a:rPr lang="en-US" dirty="0"/>
              <a:t>none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6790509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involve customer at each step</a:t>
            </a:r>
            <a:endParaRPr lang="en-US" dirty="0"/>
          </a:p>
        </p:txBody>
      </p:sp>
      <p:sp>
        <p:nvSpPr>
          <p:cNvPr id="3" name="Content Placeholder 2"/>
          <p:cNvSpPr>
            <a:spLocks noGrp="1"/>
          </p:cNvSpPr>
          <p:nvPr>
            <p:ph idx="1"/>
          </p:nvPr>
        </p:nvSpPr>
        <p:spPr/>
        <p:txBody>
          <a:bodyPr/>
          <a:lstStyle/>
          <a:p>
            <a:r>
              <a:rPr lang="en-US" dirty="0" smtClean="0"/>
              <a:t>Prototyping model</a:t>
            </a:r>
          </a:p>
          <a:p>
            <a:r>
              <a:rPr lang="en-US" dirty="0" smtClean="0"/>
              <a:t>Spiral model</a:t>
            </a:r>
          </a:p>
          <a:p>
            <a:r>
              <a:rPr lang="en-US" dirty="0" smtClean="0"/>
              <a:t>Phased development model</a:t>
            </a:r>
          </a:p>
          <a:p>
            <a:r>
              <a:rPr lang="en-US" dirty="0"/>
              <a:t>All</a:t>
            </a:r>
          </a:p>
          <a:p>
            <a:r>
              <a:rPr lang="en-US" dirty="0"/>
              <a:t>none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246691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throwaway stubs are developed in</a:t>
            </a:r>
            <a:endParaRPr lang="en-US" dirty="0"/>
          </a:p>
        </p:txBody>
      </p:sp>
      <p:sp>
        <p:nvSpPr>
          <p:cNvPr id="3" name="Content Placeholder 2"/>
          <p:cNvSpPr>
            <a:spLocks noGrp="1"/>
          </p:cNvSpPr>
          <p:nvPr>
            <p:ph idx="1"/>
          </p:nvPr>
        </p:nvSpPr>
        <p:spPr/>
        <p:txBody>
          <a:bodyPr/>
          <a:lstStyle/>
          <a:p>
            <a:r>
              <a:rPr lang="en-US" dirty="0" smtClean="0"/>
              <a:t>Prototyping model</a:t>
            </a:r>
          </a:p>
          <a:p>
            <a:r>
              <a:rPr lang="en-US" dirty="0" smtClean="0"/>
              <a:t>Spiral model</a:t>
            </a:r>
          </a:p>
          <a:p>
            <a:r>
              <a:rPr lang="en-US" dirty="0" smtClean="0"/>
              <a:t>Phased development model</a:t>
            </a:r>
          </a:p>
          <a:p>
            <a:r>
              <a:rPr lang="en-US" dirty="0"/>
              <a:t>All</a:t>
            </a:r>
          </a:p>
          <a:p>
            <a:r>
              <a:rPr lang="en-US" dirty="0"/>
              <a:t>none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9505941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evolutionary stubs are developed in</a:t>
            </a:r>
            <a:endParaRPr lang="en-US" dirty="0"/>
          </a:p>
        </p:txBody>
      </p:sp>
      <p:sp>
        <p:nvSpPr>
          <p:cNvPr id="3" name="Content Placeholder 2"/>
          <p:cNvSpPr>
            <a:spLocks noGrp="1"/>
          </p:cNvSpPr>
          <p:nvPr>
            <p:ph idx="1"/>
          </p:nvPr>
        </p:nvSpPr>
        <p:spPr/>
        <p:txBody>
          <a:bodyPr/>
          <a:lstStyle/>
          <a:p>
            <a:r>
              <a:rPr lang="en-US" dirty="0" smtClean="0"/>
              <a:t>Prototyping model</a:t>
            </a:r>
          </a:p>
          <a:p>
            <a:r>
              <a:rPr lang="en-US" dirty="0" smtClean="0"/>
              <a:t>Spiral model</a:t>
            </a:r>
          </a:p>
          <a:p>
            <a:r>
              <a:rPr lang="en-US" dirty="0" smtClean="0"/>
              <a:t>Phased development model</a:t>
            </a:r>
          </a:p>
          <a:p>
            <a:r>
              <a:rPr lang="en-US" dirty="0"/>
              <a:t>All</a:t>
            </a:r>
          </a:p>
          <a:p>
            <a:r>
              <a:rPr lang="en-US" dirty="0"/>
              <a:t>none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1550516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may have to compromise on quality in case</a:t>
            </a:r>
            <a:endParaRPr lang="en-US" dirty="0"/>
          </a:p>
        </p:txBody>
      </p:sp>
      <p:sp>
        <p:nvSpPr>
          <p:cNvPr id="3" name="Content Placeholder 2"/>
          <p:cNvSpPr>
            <a:spLocks noGrp="1"/>
          </p:cNvSpPr>
          <p:nvPr>
            <p:ph idx="1"/>
          </p:nvPr>
        </p:nvSpPr>
        <p:spPr/>
        <p:txBody>
          <a:bodyPr/>
          <a:lstStyle/>
          <a:p>
            <a:r>
              <a:rPr lang="en-US" dirty="0" smtClean="0"/>
              <a:t>Evolutionary stub</a:t>
            </a:r>
          </a:p>
          <a:p>
            <a:r>
              <a:rPr lang="en-US" dirty="0" smtClean="0"/>
              <a:t>Throw away stub</a:t>
            </a:r>
          </a:p>
          <a:p>
            <a:r>
              <a:rPr lang="en-US" dirty="0"/>
              <a:t>All</a:t>
            </a:r>
          </a:p>
          <a:p>
            <a:r>
              <a:rPr lang="en-US" dirty="0"/>
              <a:t>none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2839350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may have to compromise on time in case</a:t>
            </a:r>
            <a:endParaRPr lang="en-US" dirty="0"/>
          </a:p>
        </p:txBody>
      </p:sp>
      <p:sp>
        <p:nvSpPr>
          <p:cNvPr id="3" name="Content Placeholder 2"/>
          <p:cNvSpPr>
            <a:spLocks noGrp="1"/>
          </p:cNvSpPr>
          <p:nvPr>
            <p:ph idx="1"/>
          </p:nvPr>
        </p:nvSpPr>
        <p:spPr/>
        <p:txBody>
          <a:bodyPr/>
          <a:lstStyle/>
          <a:p>
            <a:r>
              <a:rPr lang="en-US" dirty="0" smtClean="0"/>
              <a:t>Evolutionary stub</a:t>
            </a:r>
          </a:p>
          <a:p>
            <a:r>
              <a:rPr lang="en-US" dirty="0" smtClean="0"/>
              <a:t>Throw away stub</a:t>
            </a:r>
          </a:p>
          <a:p>
            <a:r>
              <a:rPr lang="en-US" dirty="0"/>
              <a:t>All</a:t>
            </a:r>
          </a:p>
          <a:p>
            <a:r>
              <a:rPr lang="en-US" dirty="0"/>
              <a:t>none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8954079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there are more chances of rejection we should go for</a:t>
            </a:r>
            <a:endParaRPr lang="en-US" dirty="0"/>
          </a:p>
        </p:txBody>
      </p:sp>
      <p:sp>
        <p:nvSpPr>
          <p:cNvPr id="3" name="Content Placeholder 2"/>
          <p:cNvSpPr>
            <a:spLocks noGrp="1"/>
          </p:cNvSpPr>
          <p:nvPr>
            <p:ph idx="1"/>
          </p:nvPr>
        </p:nvSpPr>
        <p:spPr/>
        <p:txBody>
          <a:bodyPr/>
          <a:lstStyle/>
          <a:p>
            <a:r>
              <a:rPr lang="en-US" dirty="0" smtClean="0"/>
              <a:t>Evolutionary stub</a:t>
            </a:r>
          </a:p>
          <a:p>
            <a:r>
              <a:rPr lang="en-US" dirty="0" smtClean="0"/>
              <a:t>Throw away stub</a:t>
            </a:r>
          </a:p>
          <a:p>
            <a:r>
              <a:rPr lang="en-US" dirty="0"/>
              <a:t>All</a:t>
            </a:r>
          </a:p>
          <a:p>
            <a:r>
              <a:rPr lang="en-US" dirty="0"/>
              <a:t>none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6366054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With the passage of time, we going for___</a:t>
            </a:r>
            <a:endParaRPr lang="en-US" dirty="0"/>
          </a:p>
        </p:txBody>
      </p:sp>
      <p:sp>
        <p:nvSpPr>
          <p:cNvPr id="3" name="Content Placeholder 2"/>
          <p:cNvSpPr>
            <a:spLocks noGrp="1"/>
          </p:cNvSpPr>
          <p:nvPr>
            <p:ph idx="1"/>
          </p:nvPr>
        </p:nvSpPr>
        <p:spPr/>
        <p:txBody>
          <a:bodyPr/>
          <a:lstStyle/>
          <a:p>
            <a:r>
              <a:rPr lang="en-US" dirty="0" smtClean="0"/>
              <a:t>Documentation based models</a:t>
            </a:r>
          </a:p>
          <a:p>
            <a:r>
              <a:rPr lang="en-US" dirty="0" smtClean="0"/>
              <a:t>Agile models with less documentation and more focus on work</a:t>
            </a:r>
          </a:p>
          <a:p>
            <a:r>
              <a:rPr lang="en-US" dirty="0"/>
              <a:t>All</a:t>
            </a:r>
          </a:p>
          <a:p>
            <a:r>
              <a:rPr lang="en-US" dirty="0"/>
              <a:t>none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989016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3178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fontScale="90000"/>
          </a:bodyPr>
          <a:lstStyle/>
          <a:p>
            <a:pPr eaLnBrk="1" hangingPunct="1"/>
            <a:r>
              <a:rPr lang="en-GB" dirty="0" smtClean="0"/>
              <a:t>Why is a Process Model Needed?</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To form a common understanding</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To find inconsistencies, redundancies, omissions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To find and evaluate appropriate activities for reaching process goals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To tailor a general process for a particular situation in which it will be used</a:t>
            </a:r>
            <a:endParaRPr lang="en-GB" dirty="0" smtClean="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14400"/>
            <a:ext cx="8229600" cy="1143000"/>
          </a:xfrm>
        </p:spPr>
        <p:txBody>
          <a:bodyPr>
            <a:normAutofit fontScale="90000"/>
          </a:bodyPr>
          <a:lstStyle/>
          <a:p>
            <a:pPr eaLnBrk="1" hangingPunct="1"/>
            <a:r>
              <a:rPr lang="en-GB" dirty="0" smtClean="0"/>
              <a:t>What is a Software Process Model?</a:t>
            </a:r>
            <a:endParaRPr lang="en-US" sz="2800" dirty="0" smtClean="0"/>
          </a:p>
        </p:txBody>
      </p:sp>
      <p:sp>
        <p:nvSpPr>
          <p:cNvPr id="22531" name="Rectangle 3"/>
          <p:cNvSpPr>
            <a:spLocks noGrp="1" noChangeArrowheads="1"/>
          </p:cNvSpPr>
          <p:nvPr>
            <p:ph type="body" idx="1"/>
          </p:nvPr>
        </p:nvSpPr>
        <p:spPr>
          <a:xfrm>
            <a:off x="457200" y="2438400"/>
            <a:ext cx="8229600" cy="3886200"/>
          </a:xfrm>
        </p:spPr>
        <p:txBody>
          <a:bodyPr>
            <a:normAutofit/>
          </a:bodyPr>
          <a:lstStyle/>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Models that prescribe how should development of software progress</a:t>
            </a:r>
          </a:p>
          <a:p>
            <a:pPr>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smtClean="0"/>
              <a:t>Models that describe how is software developed in actuality </a:t>
            </a:r>
            <a:endParaRPr lang="en-GB" dirty="0" smtClean="0"/>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3664</TotalTime>
  <Words>1825</Words>
  <Application>Microsoft Office PowerPoint</Application>
  <PresentationFormat>On-screen Show (4:3)</PresentationFormat>
  <Paragraphs>351</Paragraphs>
  <Slides>78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Calibri</vt:lpstr>
      <vt:lpstr>Constantia</vt:lpstr>
      <vt:lpstr>Wingdings 2</vt:lpstr>
      <vt:lpstr>Flow</vt:lpstr>
      <vt:lpstr>Lecture 4-5</vt:lpstr>
      <vt:lpstr>What Do We Mean by a Process? </vt:lpstr>
      <vt:lpstr>How is a Process Useful? </vt:lpstr>
      <vt:lpstr>Characteristics of a Process</vt:lpstr>
      <vt:lpstr>Characteristics of a Process</vt:lpstr>
      <vt:lpstr>Software Lifecycle</vt:lpstr>
      <vt:lpstr>What is a Process Model?</vt:lpstr>
      <vt:lpstr>Why is a Process Model Needed?</vt:lpstr>
      <vt:lpstr>What is a Software Process Model?</vt:lpstr>
      <vt:lpstr>Software Development Process Models</vt:lpstr>
      <vt:lpstr>Waterfall Model</vt:lpstr>
      <vt:lpstr>Waterfall Model (Contd.)</vt:lpstr>
      <vt:lpstr>Waterfall Model (Contd.)</vt:lpstr>
      <vt:lpstr>Waterfall Model (Contd.)</vt:lpstr>
      <vt:lpstr>PowerPoint Presentation</vt:lpstr>
      <vt:lpstr>PowerPoint Presentation</vt:lpstr>
      <vt:lpstr>Waterfall Model with Prototyping</vt:lpstr>
      <vt:lpstr>PowerPoint Presentation</vt:lpstr>
      <vt:lpstr>PowerPoint Presentation</vt:lpstr>
      <vt:lpstr>Waterfall Model with Prototyping</vt:lpstr>
      <vt:lpstr>V Model</vt:lpstr>
      <vt:lpstr>PowerPoint Presentation</vt:lpstr>
      <vt:lpstr>V Model (Contd.)</vt:lpstr>
      <vt:lpstr>PowerPoint Presentation</vt:lpstr>
      <vt:lpstr>PowerPoint Presentation</vt:lpstr>
      <vt:lpstr>Prototyping Model</vt:lpstr>
      <vt:lpstr>Prototyping Model (Contd.)</vt:lpstr>
      <vt:lpstr>Phased Development</vt:lpstr>
      <vt:lpstr>Phased Development (Contd.)</vt:lpstr>
      <vt:lpstr>Phased Development (Contd.)</vt:lpstr>
      <vt:lpstr>Phased Development (Contd.)</vt:lpstr>
      <vt:lpstr>Lecture 5</vt:lpstr>
      <vt:lpstr>Spiral Model</vt:lpstr>
      <vt:lpstr>PowerPoint Presentation</vt:lpstr>
      <vt:lpstr>Spiral Model (Contd.)</vt:lpstr>
      <vt:lpstr>PowerPoint Presentation</vt:lpstr>
      <vt:lpstr>PowerPoint Presentation</vt:lpstr>
      <vt:lpstr>Agile Methods</vt:lpstr>
      <vt:lpstr>Agile Methods</vt:lpstr>
      <vt:lpstr>Agile Methods (Contd.)</vt:lpstr>
      <vt:lpstr>PowerPoint Presentation</vt:lpstr>
      <vt:lpstr>PowerPoint Presentation</vt:lpstr>
      <vt:lpstr>Agile Methods (Contd.)</vt:lpstr>
      <vt:lpstr>Pair programming</vt:lpstr>
      <vt:lpstr>PowerPoint Presentation</vt:lpstr>
      <vt:lpstr>PowerPoint Presentation</vt:lpstr>
      <vt:lpstr>PowerPoint Presentation</vt:lpstr>
      <vt:lpstr>PowerPoint Presentation</vt:lpstr>
      <vt:lpstr>Agile Methods (Contd.)</vt:lpstr>
      <vt:lpstr>Agile Methods (Contd.)</vt:lpstr>
      <vt:lpstr>Agile Methods (Contd.)</vt:lpstr>
      <vt:lpstr>Agile Methods (Contd.)</vt:lpstr>
      <vt:lpstr>Unified Process Model (Contd.)</vt:lpstr>
      <vt:lpstr>Unified Process Model</vt:lpstr>
      <vt:lpstr>Unified Process Model (Contd.)</vt:lpstr>
      <vt:lpstr>Unified Process Model (Contd.)</vt:lpstr>
      <vt:lpstr>Unified Process Model (Contd.)</vt:lpstr>
      <vt:lpstr>References</vt:lpstr>
      <vt:lpstr>A person write code according to the diagrams.</vt:lpstr>
      <vt:lpstr>A person makes diagrams according to customer requirement</vt:lpstr>
      <vt:lpstr>A person makes diagrams according to customer requirement</vt:lpstr>
      <vt:lpstr>A person who listens and bears the client and writes technical document</vt:lpstr>
      <vt:lpstr>The water fall model can be used in </vt:lpstr>
      <vt:lpstr>The water fall model can not be used in </vt:lpstr>
      <vt:lpstr>I am building the right product.. What customer wants</vt:lpstr>
      <vt:lpstr>I am building the product in right way according to the design</vt:lpstr>
      <vt:lpstr>In improving waterfall model, we involved _______ in V model</vt:lpstr>
      <vt:lpstr>We deliver part of a project at each phase in </vt:lpstr>
      <vt:lpstr>We conduct risk analysis, and evaluate constrains at each step</vt:lpstr>
      <vt:lpstr>We show the mini model or stub of final product at each step</vt:lpstr>
      <vt:lpstr>We involve customer at each step</vt:lpstr>
      <vt:lpstr>The throwaway stubs are developed in</vt:lpstr>
      <vt:lpstr>The evolutionary stubs are developed in</vt:lpstr>
      <vt:lpstr>We may have to compromise on quality in case</vt:lpstr>
      <vt:lpstr>We may have to compromise on time in case</vt:lpstr>
      <vt:lpstr>If there are more chances of rejection we should go for</vt:lpstr>
      <vt:lpstr>With the passage of time, we going for___</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aadil</dc:creator>
  <cp:lastModifiedBy>rehan.abbas</cp:lastModifiedBy>
  <cp:revision>238</cp:revision>
  <dcterms:created xsi:type="dcterms:W3CDTF">2011-09-06T15:43:21Z</dcterms:created>
  <dcterms:modified xsi:type="dcterms:W3CDTF">2019-03-27T05:52:49Z</dcterms:modified>
</cp:coreProperties>
</file>